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3" r:id="rId3"/>
    <p:sldId id="284" r:id="rId4"/>
    <p:sldId id="286" r:id="rId5"/>
    <p:sldId id="289" r:id="rId6"/>
    <p:sldId id="290" r:id="rId7"/>
    <p:sldId id="303" r:id="rId8"/>
    <p:sldId id="291" r:id="rId9"/>
    <p:sldId id="292" r:id="rId10"/>
    <p:sldId id="305" r:id="rId11"/>
    <p:sldId id="306" r:id="rId12"/>
    <p:sldId id="304" r:id="rId13"/>
    <p:sldId id="293" r:id="rId14"/>
    <p:sldId id="294" r:id="rId15"/>
    <p:sldId id="296" r:id="rId16"/>
    <p:sldId id="297" r:id="rId17"/>
    <p:sldId id="298" r:id="rId18"/>
    <p:sldId id="307" r:id="rId19"/>
    <p:sldId id="308" r:id="rId20"/>
    <p:sldId id="309" r:id="rId21"/>
    <p:sldId id="310" r:id="rId22"/>
    <p:sldId id="312" r:id="rId23"/>
    <p:sldId id="313" r:id="rId24"/>
    <p:sldId id="311" r:id="rId25"/>
    <p:sldId id="314" r:id="rId26"/>
    <p:sldId id="299" r:id="rId27"/>
    <p:sldId id="300" r:id="rId28"/>
    <p:sldId id="301" r:id="rId29"/>
    <p:sldId id="318" r:id="rId30"/>
    <p:sldId id="315" r:id="rId31"/>
    <p:sldId id="317" r:id="rId32"/>
    <p:sldId id="302" r:id="rId33"/>
    <p:sldId id="287" r:id="rId34"/>
    <p:sldId id="288"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5" userDrawn="1">
          <p15:clr>
            <a:srgbClr val="A4A3A4"/>
          </p15:clr>
        </p15:guide>
        <p15:guide id="2" pos="3840" userDrawn="1">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0000"/>
    <a:srgbClr val="00B0F0"/>
    <a:srgbClr val="FDCD5F"/>
    <a:srgbClr val="55C1E7"/>
    <a:srgbClr val="93B784"/>
    <a:srgbClr val="1B90A2"/>
    <a:srgbClr val="A6A6A6"/>
    <a:srgbClr val="595E64"/>
    <a:srgbClr val="4FC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82678" autoAdjust="0"/>
  </p:normalViewPr>
  <p:slideViewPr>
    <p:cSldViewPr snapToGrid="0">
      <p:cViewPr varScale="1">
        <p:scale>
          <a:sx n="76" d="100"/>
          <a:sy n="76" d="100"/>
        </p:scale>
        <p:origin x="1512" y="60"/>
      </p:cViewPr>
      <p:guideLst>
        <p:guide orient="horz" pos="1865"/>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0BC6-38A4-47D2-A16E-1969BFB3BA5E}" type="datetimeFigureOut">
              <a:rPr lang="zh-CN" altLang="en-US" smtClean="0"/>
              <a:pPr/>
              <a:t>2016/5/25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11FDB-DAD7-4D52-9BAA-09527333435C}" type="slidenum">
              <a:rPr lang="zh-CN" altLang="en-US" smtClean="0"/>
              <a:pPr/>
              <a:t>‹#›</a:t>
            </a:fld>
            <a:endParaRPr lang="zh-CN" altLang="en-US"/>
          </a:p>
        </p:txBody>
      </p:sp>
    </p:spTree>
    <p:extLst>
      <p:ext uri="{BB962C8B-B14F-4D97-AF65-F5344CB8AC3E}">
        <p14:creationId xmlns:p14="http://schemas.microsoft.com/office/powerpoint/2010/main" val="3280660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最开始，网页呈现在你面前的时侯，它就好像一张白纸，它需要你任意挥洒你的设计才思。在开始的时侯，你需要明白，虽然你能控制一切你所能控制的东西，但假如你知道什么是一种约定俗成的标准或者说大多数访问者的浏览习惯，那么你可以在此基础上加上自己的东西。你当然也可以创造出自己的设计方案，但如果你是初学者，那么最好明白网页布局的基本概念。</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由于页面尺寸和显示器大小及分辨率有关系，网页的局限性就在于你无法突破显示器的范围，而且因为浏览器也将占去不少空间，留下给你的页面范围变得越来越小。一般分辨率在</a:t>
            </a:r>
            <a:r>
              <a:rPr lang="en-US" altLang="zh-CN" sz="1200" kern="1200" dirty="0" smtClean="0">
                <a:solidFill>
                  <a:schemeClr val="tx1"/>
                </a:solidFill>
                <a:latin typeface="+mn-lt"/>
                <a:ea typeface="+mn-ea"/>
                <a:cs typeface="+mn-cs"/>
              </a:rPr>
              <a:t>800x600</a:t>
            </a:r>
            <a:r>
              <a:rPr lang="zh-CN" altLang="zh-CN" sz="1200" kern="1200" dirty="0" smtClean="0">
                <a:solidFill>
                  <a:schemeClr val="tx1"/>
                </a:solidFill>
                <a:latin typeface="+mn-lt"/>
                <a:ea typeface="+mn-ea"/>
                <a:cs typeface="+mn-cs"/>
              </a:rPr>
              <a:t>的情况下，页面的显示尺寸为：</a:t>
            </a:r>
            <a:r>
              <a:rPr lang="en-US" altLang="zh-CN" sz="1200" kern="1200" dirty="0" smtClean="0">
                <a:solidFill>
                  <a:schemeClr val="tx1"/>
                </a:solidFill>
                <a:latin typeface="+mn-lt"/>
                <a:ea typeface="+mn-ea"/>
                <a:cs typeface="+mn-cs"/>
              </a:rPr>
              <a:t>780x428</a:t>
            </a:r>
            <a:r>
              <a:rPr lang="zh-CN" altLang="zh-CN" sz="1200" kern="1200" dirty="0" smtClean="0">
                <a:solidFill>
                  <a:schemeClr val="tx1"/>
                </a:solidFill>
                <a:latin typeface="+mn-lt"/>
                <a:ea typeface="+mn-ea"/>
                <a:cs typeface="+mn-cs"/>
              </a:rPr>
              <a:t>个象素；分辨率在</a:t>
            </a:r>
            <a:r>
              <a:rPr lang="en-US" altLang="zh-CN" sz="1200" kern="1200" dirty="0" smtClean="0">
                <a:solidFill>
                  <a:schemeClr val="tx1"/>
                </a:solidFill>
                <a:latin typeface="+mn-lt"/>
                <a:ea typeface="+mn-ea"/>
                <a:cs typeface="+mn-cs"/>
              </a:rPr>
              <a:t>640x480</a:t>
            </a:r>
            <a:r>
              <a:rPr lang="zh-CN" altLang="zh-CN" sz="1200" kern="1200" dirty="0" smtClean="0">
                <a:solidFill>
                  <a:schemeClr val="tx1"/>
                </a:solidFill>
                <a:latin typeface="+mn-lt"/>
                <a:ea typeface="+mn-ea"/>
                <a:cs typeface="+mn-cs"/>
              </a:rPr>
              <a:t>的情况下，页面的显示尺寸为</a:t>
            </a:r>
            <a:r>
              <a:rPr lang="en-US" altLang="zh-CN" sz="1200" kern="1200" dirty="0" smtClean="0">
                <a:solidFill>
                  <a:schemeClr val="tx1"/>
                </a:solidFill>
                <a:latin typeface="+mn-lt"/>
                <a:ea typeface="+mn-ea"/>
                <a:cs typeface="+mn-cs"/>
              </a:rPr>
              <a:t>:620X311</a:t>
            </a:r>
            <a:r>
              <a:rPr lang="zh-CN" altLang="zh-CN" sz="1200" kern="1200" dirty="0" smtClean="0">
                <a:solidFill>
                  <a:schemeClr val="tx1"/>
                </a:solidFill>
                <a:latin typeface="+mn-lt"/>
                <a:ea typeface="+mn-ea"/>
                <a:cs typeface="+mn-cs"/>
              </a:rPr>
              <a:t>个象素；分辨率在</a:t>
            </a:r>
            <a:r>
              <a:rPr lang="en-US" altLang="zh-CN" sz="1200" kern="1200" dirty="0" smtClean="0">
                <a:solidFill>
                  <a:schemeClr val="tx1"/>
                </a:solidFill>
                <a:latin typeface="+mn-lt"/>
                <a:ea typeface="+mn-ea"/>
                <a:cs typeface="+mn-cs"/>
              </a:rPr>
              <a:t>1024X768</a:t>
            </a:r>
            <a:r>
              <a:rPr lang="zh-CN" altLang="zh-CN" sz="1200" kern="1200" dirty="0" smtClean="0">
                <a:solidFill>
                  <a:schemeClr val="tx1"/>
                </a:solidFill>
                <a:latin typeface="+mn-lt"/>
                <a:ea typeface="+mn-ea"/>
                <a:cs typeface="+mn-cs"/>
              </a:rPr>
              <a:t>的情况下，页面的显示尺寸为：</a:t>
            </a:r>
            <a:r>
              <a:rPr lang="en-US" altLang="zh-CN" sz="1200" kern="1200" dirty="0" smtClean="0">
                <a:solidFill>
                  <a:schemeClr val="tx1"/>
                </a:solidFill>
                <a:latin typeface="+mn-lt"/>
                <a:ea typeface="+mn-ea"/>
                <a:cs typeface="+mn-cs"/>
              </a:rPr>
              <a:t>1007x600</a:t>
            </a:r>
            <a:r>
              <a:rPr lang="zh-CN" altLang="zh-CN" sz="1200" kern="1200" dirty="0" smtClean="0">
                <a:solidFill>
                  <a:schemeClr val="tx1"/>
                </a:solidFill>
                <a:latin typeface="+mn-lt"/>
                <a:ea typeface="+mn-ea"/>
                <a:cs typeface="+mn-cs"/>
              </a:rPr>
              <a:t>。从以上数据可以看出，分辨率越高页面尺寸越大。</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5</a:t>
            </a:fld>
            <a:endParaRPr lang="zh-CN" altLang="en-US"/>
          </a:p>
        </p:txBody>
      </p:sp>
    </p:spTree>
    <p:extLst>
      <p:ext uri="{BB962C8B-B14F-4D97-AF65-F5344CB8AC3E}">
        <p14:creationId xmlns:p14="http://schemas.microsoft.com/office/powerpoint/2010/main" val="1410575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16</a:t>
            </a:fld>
            <a:endParaRPr lang="zh-CN" altLang="en-US"/>
          </a:p>
        </p:txBody>
      </p:sp>
    </p:spTree>
    <p:extLst>
      <p:ext uri="{BB962C8B-B14F-4D97-AF65-F5344CB8AC3E}">
        <p14:creationId xmlns:p14="http://schemas.microsoft.com/office/powerpoint/2010/main" val="6794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17</a:t>
            </a:fld>
            <a:endParaRPr lang="zh-CN" altLang="en-US"/>
          </a:p>
        </p:txBody>
      </p:sp>
    </p:spTree>
    <p:extLst>
      <p:ext uri="{BB962C8B-B14F-4D97-AF65-F5344CB8AC3E}">
        <p14:creationId xmlns:p14="http://schemas.microsoft.com/office/powerpoint/2010/main" val="117351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18</a:t>
            </a:fld>
            <a:endParaRPr lang="zh-CN" altLang="en-US"/>
          </a:p>
        </p:txBody>
      </p:sp>
    </p:spTree>
    <p:extLst>
      <p:ext uri="{BB962C8B-B14F-4D97-AF65-F5344CB8AC3E}">
        <p14:creationId xmlns:p14="http://schemas.microsoft.com/office/powerpoint/2010/main" val="136592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19</a:t>
            </a:fld>
            <a:endParaRPr lang="zh-CN" altLang="en-US"/>
          </a:p>
        </p:txBody>
      </p:sp>
    </p:spTree>
    <p:extLst>
      <p:ext uri="{BB962C8B-B14F-4D97-AF65-F5344CB8AC3E}">
        <p14:creationId xmlns:p14="http://schemas.microsoft.com/office/powerpoint/2010/main" val="950358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20</a:t>
            </a:fld>
            <a:endParaRPr lang="zh-CN" altLang="en-US"/>
          </a:p>
        </p:txBody>
      </p:sp>
    </p:spTree>
    <p:extLst>
      <p:ext uri="{BB962C8B-B14F-4D97-AF65-F5344CB8AC3E}">
        <p14:creationId xmlns:p14="http://schemas.microsoft.com/office/powerpoint/2010/main" val="1051881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21</a:t>
            </a:fld>
            <a:endParaRPr lang="zh-CN" altLang="en-US"/>
          </a:p>
        </p:txBody>
      </p:sp>
    </p:spTree>
    <p:extLst>
      <p:ext uri="{BB962C8B-B14F-4D97-AF65-F5344CB8AC3E}">
        <p14:creationId xmlns:p14="http://schemas.microsoft.com/office/powerpoint/2010/main" val="3969472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22</a:t>
            </a:fld>
            <a:endParaRPr lang="zh-CN" altLang="en-US"/>
          </a:p>
        </p:txBody>
      </p:sp>
    </p:spTree>
    <p:extLst>
      <p:ext uri="{BB962C8B-B14F-4D97-AF65-F5344CB8AC3E}">
        <p14:creationId xmlns:p14="http://schemas.microsoft.com/office/powerpoint/2010/main" val="463123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23</a:t>
            </a:fld>
            <a:endParaRPr lang="zh-CN" altLang="en-US"/>
          </a:p>
        </p:txBody>
      </p:sp>
    </p:spTree>
    <p:extLst>
      <p:ext uri="{BB962C8B-B14F-4D97-AF65-F5344CB8AC3E}">
        <p14:creationId xmlns:p14="http://schemas.microsoft.com/office/powerpoint/2010/main" val="3536282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24</a:t>
            </a:fld>
            <a:endParaRPr lang="zh-CN" altLang="en-US"/>
          </a:p>
        </p:txBody>
      </p:sp>
    </p:spTree>
    <p:extLst>
      <p:ext uri="{BB962C8B-B14F-4D97-AF65-F5344CB8AC3E}">
        <p14:creationId xmlns:p14="http://schemas.microsoft.com/office/powerpoint/2010/main" val="698073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25</a:t>
            </a:fld>
            <a:endParaRPr lang="zh-CN" altLang="en-US"/>
          </a:p>
        </p:txBody>
      </p:sp>
    </p:spTree>
    <p:extLst>
      <p:ext uri="{BB962C8B-B14F-4D97-AF65-F5344CB8AC3E}">
        <p14:creationId xmlns:p14="http://schemas.microsoft.com/office/powerpoint/2010/main" val="300916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轴型</a:t>
            </a:r>
            <a:endParaRPr lang="en-US" altLang="zh-CN" dirty="0" smtClean="0"/>
          </a:p>
          <a:p>
            <a:r>
              <a:rPr lang="zh-CN" altLang="en-US" dirty="0" smtClean="0"/>
              <a:t>焦点型</a:t>
            </a:r>
            <a:endParaRPr lang="en-US" altLang="zh-CN" dirty="0" smtClean="0"/>
          </a:p>
          <a:p>
            <a:r>
              <a:rPr lang="zh-CN" altLang="en-US" dirty="0" smtClean="0"/>
              <a:t>格型</a:t>
            </a:r>
            <a:endParaRPr lang="en-US" altLang="zh-CN" dirty="0" smtClean="0"/>
          </a:p>
          <a:p>
            <a:r>
              <a:rPr lang="zh-CN" altLang="en-US" dirty="0" smtClean="0"/>
              <a:t>框型</a:t>
            </a:r>
            <a:endParaRPr lang="en-US" altLang="zh-CN" dirty="0" smtClean="0"/>
          </a:p>
          <a:p>
            <a:r>
              <a:rPr lang="zh-CN" altLang="en-US" dirty="0" smtClean="0"/>
              <a:t>自由型</a:t>
            </a:r>
            <a:endParaRPr lang="en-US" altLang="zh-CN" dirty="0" smtClean="0"/>
          </a:p>
          <a:p>
            <a:r>
              <a:rPr lang="zh-CN" altLang="en-US" dirty="0" smtClean="0"/>
              <a:t>混合型</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6</a:t>
            </a:fld>
            <a:endParaRPr lang="zh-CN" altLang="en-US"/>
          </a:p>
        </p:txBody>
      </p:sp>
    </p:spTree>
    <p:extLst>
      <p:ext uri="{BB962C8B-B14F-4D97-AF65-F5344CB8AC3E}">
        <p14:creationId xmlns:p14="http://schemas.microsoft.com/office/powerpoint/2010/main" val="339249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27</a:t>
            </a:fld>
            <a:endParaRPr lang="zh-CN" altLang="en-US"/>
          </a:p>
        </p:txBody>
      </p:sp>
    </p:spTree>
    <p:extLst>
      <p:ext uri="{BB962C8B-B14F-4D97-AF65-F5344CB8AC3E}">
        <p14:creationId xmlns:p14="http://schemas.microsoft.com/office/powerpoint/2010/main" val="4195877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28</a:t>
            </a:fld>
            <a:endParaRPr lang="zh-CN" altLang="en-US"/>
          </a:p>
        </p:txBody>
      </p:sp>
    </p:spTree>
    <p:extLst>
      <p:ext uri="{BB962C8B-B14F-4D97-AF65-F5344CB8AC3E}">
        <p14:creationId xmlns:p14="http://schemas.microsoft.com/office/powerpoint/2010/main" val="693476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29</a:t>
            </a:fld>
            <a:endParaRPr lang="zh-CN" altLang="en-US"/>
          </a:p>
        </p:txBody>
      </p:sp>
    </p:spTree>
    <p:extLst>
      <p:ext uri="{BB962C8B-B14F-4D97-AF65-F5344CB8AC3E}">
        <p14:creationId xmlns:p14="http://schemas.microsoft.com/office/powerpoint/2010/main" val="242828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30</a:t>
            </a:fld>
            <a:endParaRPr lang="zh-CN" altLang="en-US"/>
          </a:p>
        </p:txBody>
      </p:sp>
    </p:spTree>
    <p:extLst>
      <p:ext uri="{BB962C8B-B14F-4D97-AF65-F5344CB8AC3E}">
        <p14:creationId xmlns:p14="http://schemas.microsoft.com/office/powerpoint/2010/main" val="3060620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31</a:t>
            </a:fld>
            <a:endParaRPr lang="zh-CN" altLang="en-US"/>
          </a:p>
        </p:txBody>
      </p:sp>
    </p:spTree>
    <p:extLst>
      <p:ext uri="{BB962C8B-B14F-4D97-AF65-F5344CB8AC3E}">
        <p14:creationId xmlns:p14="http://schemas.microsoft.com/office/powerpoint/2010/main" val="38490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32</a:t>
            </a:fld>
            <a:endParaRPr lang="zh-CN" altLang="en-US"/>
          </a:p>
        </p:txBody>
      </p:sp>
    </p:spTree>
    <p:extLst>
      <p:ext uri="{BB962C8B-B14F-4D97-AF65-F5344CB8AC3E}">
        <p14:creationId xmlns:p14="http://schemas.microsoft.com/office/powerpoint/2010/main" val="184376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现实中大部分网页很难区分到底属于哪个类型，混合型居多</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7</a:t>
            </a:fld>
            <a:endParaRPr lang="zh-CN" altLang="en-US"/>
          </a:p>
        </p:txBody>
      </p:sp>
    </p:spTree>
    <p:extLst>
      <p:ext uri="{BB962C8B-B14F-4D97-AF65-F5344CB8AC3E}">
        <p14:creationId xmlns:p14="http://schemas.microsoft.com/office/powerpoint/2010/main" val="56920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9</a:t>
            </a:fld>
            <a:endParaRPr lang="zh-CN" altLang="en-US"/>
          </a:p>
        </p:txBody>
      </p:sp>
    </p:spTree>
    <p:extLst>
      <p:ext uri="{BB962C8B-B14F-4D97-AF65-F5344CB8AC3E}">
        <p14:creationId xmlns:p14="http://schemas.microsoft.com/office/powerpoint/2010/main" val="1797514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10</a:t>
            </a:fld>
            <a:endParaRPr lang="zh-CN" altLang="en-US"/>
          </a:p>
        </p:txBody>
      </p:sp>
    </p:spTree>
    <p:extLst>
      <p:ext uri="{BB962C8B-B14F-4D97-AF65-F5344CB8AC3E}">
        <p14:creationId xmlns:p14="http://schemas.microsoft.com/office/powerpoint/2010/main" val="47700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11</a:t>
            </a:fld>
            <a:endParaRPr lang="zh-CN" altLang="en-US"/>
          </a:p>
        </p:txBody>
      </p:sp>
    </p:spTree>
    <p:extLst>
      <p:ext uri="{BB962C8B-B14F-4D97-AF65-F5344CB8AC3E}">
        <p14:creationId xmlns:p14="http://schemas.microsoft.com/office/powerpoint/2010/main" val="28661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12</a:t>
            </a:fld>
            <a:endParaRPr lang="zh-CN" altLang="en-US"/>
          </a:p>
        </p:txBody>
      </p:sp>
    </p:spTree>
    <p:extLst>
      <p:ext uri="{BB962C8B-B14F-4D97-AF65-F5344CB8AC3E}">
        <p14:creationId xmlns:p14="http://schemas.microsoft.com/office/powerpoint/2010/main" val="59107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14</a:t>
            </a:fld>
            <a:endParaRPr lang="zh-CN" altLang="en-US"/>
          </a:p>
        </p:txBody>
      </p:sp>
    </p:spTree>
    <p:extLst>
      <p:ext uri="{BB962C8B-B14F-4D97-AF65-F5344CB8AC3E}">
        <p14:creationId xmlns:p14="http://schemas.microsoft.com/office/powerpoint/2010/main" val="1269384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E111FDB-DAD7-4D52-9BAA-09527333435C}" type="slidenum">
              <a:rPr lang="zh-CN" altLang="en-US" smtClean="0"/>
              <a:pPr/>
              <a:t>15</a:t>
            </a:fld>
            <a:endParaRPr lang="zh-CN" altLang="en-US"/>
          </a:p>
        </p:txBody>
      </p:sp>
    </p:spTree>
    <p:extLst>
      <p:ext uri="{BB962C8B-B14F-4D97-AF65-F5344CB8AC3E}">
        <p14:creationId xmlns:p14="http://schemas.microsoft.com/office/powerpoint/2010/main" val="334953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26862990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28244576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16584836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p:blipFill>
        <p:spPr>
          <a:xfrm>
            <a:off x="0" y="0"/>
            <a:ext cx="9144000" cy="738968"/>
          </a:xfrm>
          <a:prstGeom prst="rect">
            <a:avLst/>
          </a:prstGeom>
        </p:spPr>
      </p:pic>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p:blipFill>
        <p:spPr>
          <a:xfrm>
            <a:off x="0" y="6313714"/>
            <a:ext cx="9144000" cy="544286"/>
          </a:xfrm>
          <a:prstGeom prst="rect">
            <a:avLst/>
          </a:prstGeom>
        </p:spPr>
      </p:pic>
      <p:grpSp>
        <p:nvGrpSpPr>
          <p:cNvPr id="9" name="组合 8"/>
          <p:cNvGrpSpPr/>
          <p:nvPr userDrawn="1"/>
        </p:nvGrpSpPr>
        <p:grpSpPr>
          <a:xfrm>
            <a:off x="521017" y="134544"/>
            <a:ext cx="349016" cy="469881"/>
            <a:chOff x="2099842" y="1975504"/>
            <a:chExt cx="823123" cy="831130"/>
          </a:xfrm>
          <a:solidFill>
            <a:schemeClr val="bg1"/>
          </a:solidFill>
        </p:grpSpPr>
        <p:sp>
          <p:nvSpPr>
            <p:cNvPr id="10" name="等腰三角形 9"/>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1"/>
          <p:cNvSpPr>
            <a:spLocks noGrp="1"/>
          </p:cNvSpPr>
          <p:nvPr>
            <p:ph type="title"/>
          </p:nvPr>
        </p:nvSpPr>
        <p:spPr>
          <a:xfrm>
            <a:off x="923603" y="72377"/>
            <a:ext cx="7886700" cy="625451"/>
          </a:xfrm>
        </p:spPr>
        <p:txBody>
          <a:bodyPr/>
          <a:lstStyle>
            <a:lvl1pPr>
              <a:defRPr>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701299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7"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13975752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10378809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3245657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25699901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D3F7A2-AB4B-46DB-92F9-EC6C90760ED0}" type="slidenum">
              <a:rPr lang="zh-CN" altLang="en-US" smtClean="0"/>
              <a:pPr/>
              <a:t>‹#›</a:t>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p:blipFill>
        <p:spPr>
          <a:xfrm>
            <a:off x="0" y="0"/>
            <a:ext cx="9144000" cy="738968"/>
          </a:xfrm>
          <a:prstGeom prst="rect">
            <a:avLst/>
          </a:prstGeom>
        </p:spPr>
      </p:pic>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p:blipFill>
        <p:spPr>
          <a:xfrm>
            <a:off x="0" y="6313714"/>
            <a:ext cx="9144000" cy="544286"/>
          </a:xfrm>
          <a:prstGeom prst="rect">
            <a:avLst/>
          </a:prstGeom>
        </p:spPr>
      </p:pic>
      <p:grpSp>
        <p:nvGrpSpPr>
          <p:cNvPr id="7" name="组合 6"/>
          <p:cNvGrpSpPr/>
          <p:nvPr userDrawn="1"/>
        </p:nvGrpSpPr>
        <p:grpSpPr>
          <a:xfrm>
            <a:off x="521017" y="134544"/>
            <a:ext cx="349016" cy="469881"/>
            <a:chOff x="2099842" y="1975504"/>
            <a:chExt cx="823123" cy="831130"/>
          </a:xfrm>
          <a:solidFill>
            <a:schemeClr val="bg1"/>
          </a:solidFill>
        </p:grpSpPr>
        <p:sp>
          <p:nvSpPr>
            <p:cNvPr id="8" name="等腰三角形 7"/>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923603" y="72377"/>
            <a:ext cx="7886700" cy="625451"/>
          </a:xfrm>
        </p:spPr>
        <p:txBody>
          <a:bodyPr>
            <a:noAutofit/>
          </a:bodyPr>
          <a:lstStyle>
            <a:lvl1pPr>
              <a:defRPr sz="32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12" name="内容占位符 2"/>
          <p:cNvSpPr>
            <a:spLocks noGrp="1"/>
          </p:cNvSpPr>
          <p:nvPr>
            <p:ph sz="half" idx="1"/>
          </p:nvPr>
        </p:nvSpPr>
        <p:spPr>
          <a:xfrm>
            <a:off x="479233" y="1085885"/>
            <a:ext cx="8331069" cy="4873963"/>
          </a:xfrm>
        </p:spPr>
        <p:txBody>
          <a:bodyPr/>
          <a:lstStyle>
            <a:lvl1pPr marL="228600" indent="-228600">
              <a:lnSpc>
                <a:spcPct val="150000"/>
              </a:lnSpc>
              <a:buFont typeface="Wingdings" panose="05000000000000000000" pitchFamily="2" charset="2"/>
              <a:buChar char="l"/>
              <a:defRPr>
                <a:latin typeface="微软雅黑" panose="020B0503020204020204" pitchFamily="34" charset="-122"/>
                <a:ea typeface="微软雅黑" panose="020B0503020204020204" pitchFamily="34" charset="-122"/>
              </a:defRPr>
            </a:lvl1pPr>
            <a:lvl2pPr marL="685800" indent="-228600">
              <a:lnSpc>
                <a:spcPct val="150000"/>
              </a:lnSpc>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188668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17553007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87C0710-1941-4207-AFC4-70422DBD405E}" type="datetimeFigureOut">
              <a:rPr lang="zh-CN" altLang="en-US" smtClean="0"/>
              <a:pPr/>
              <a:t>2016/5/25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21834694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C0710-1941-4207-AFC4-70422DBD405E}" type="datetimeFigureOut">
              <a:rPr lang="zh-CN" altLang="en-US" smtClean="0"/>
              <a:pPr/>
              <a:t>2016/5/25</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3F7A2-AB4B-46DB-92F9-EC6C90760ED0}" type="slidenum">
              <a:rPr lang="zh-CN" altLang="en-US" smtClean="0"/>
              <a:pPr/>
              <a:t>‹#›</a:t>
            </a:fld>
            <a:endParaRPr lang="zh-CN" altLang="en-US"/>
          </a:p>
        </p:txBody>
      </p:sp>
    </p:spTree>
    <p:extLst>
      <p:ext uri="{BB962C8B-B14F-4D97-AF65-F5344CB8AC3E}">
        <p14:creationId xmlns:p14="http://schemas.microsoft.com/office/powerpoint/2010/main" val="357099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1875" y="-7717029"/>
            <a:ext cx="10785026" cy="14591376"/>
            <a:chOff x="0" y="-7683097"/>
            <a:chExt cx="14380035" cy="14591376"/>
          </a:xfrm>
        </p:grpSpPr>
        <p:sp>
          <p:nvSpPr>
            <p:cNvPr id="13" name="矩形 12"/>
            <p:cNvSpPr/>
            <p:nvPr/>
          </p:nvSpPr>
          <p:spPr>
            <a:xfrm>
              <a:off x="0" y="50279"/>
              <a:ext cx="12192000" cy="6858000"/>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弦形 18"/>
            <p:cNvSpPr/>
            <p:nvPr/>
          </p:nvSpPr>
          <p:spPr>
            <a:xfrm rot="13350635">
              <a:off x="385289" y="-7683097"/>
              <a:ext cx="13994746" cy="14310154"/>
            </a:xfrm>
            <a:prstGeom prst="chord">
              <a:avLst>
                <a:gd name="adj1" fmla="val 4600706"/>
                <a:gd name="adj2" fmla="val 188793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5" name="文本框 24"/>
          <p:cNvSpPr txBox="1"/>
          <p:nvPr/>
        </p:nvSpPr>
        <p:spPr>
          <a:xfrm>
            <a:off x="2966326" y="3433574"/>
            <a:ext cx="4663865" cy="584775"/>
          </a:xfrm>
          <a:prstGeom prst="rect">
            <a:avLst/>
          </a:prstGeom>
          <a:noFill/>
        </p:spPr>
        <p:txBody>
          <a:bodyPr wrap="square" rtlCol="0">
            <a:spAutoFit/>
          </a:bodyPr>
          <a:lstStyle/>
          <a:p>
            <a:pPr algn="ctr"/>
            <a:r>
              <a:rPr lang="zh-CN" altLang="en-US" sz="3200" dirty="0" smtClean="0">
                <a:solidFill>
                  <a:srgbClr val="595E64"/>
                </a:solidFill>
                <a:latin typeface="微软雅黑" panose="020B0503020204020204" pitchFamily="34" charset="-122"/>
                <a:ea typeface="微软雅黑" panose="020B0503020204020204" pitchFamily="34" charset="-122"/>
              </a:rPr>
              <a:t>第十一章 网页布局</a:t>
            </a:r>
            <a:endParaRPr lang="zh-CN" altLang="en-US" sz="3200" dirty="0">
              <a:solidFill>
                <a:srgbClr val="595E64"/>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18000000" flipH="1">
            <a:off x="6142618" y="2834295"/>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4119384" y="4267317"/>
            <a:ext cx="332643"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8000000" flipH="1">
            <a:off x="2220084" y="6291821"/>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696575" y="1494272"/>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8000000" flipH="1">
            <a:off x="2637173" y="5219690"/>
            <a:ext cx="443524" cy="28956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8000000" flipH="1">
            <a:off x="963546" y="2545722"/>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048553" y="2225159"/>
            <a:ext cx="4094080" cy="923330"/>
          </a:xfrm>
          <a:prstGeom prst="rect">
            <a:avLst/>
          </a:prstGeom>
          <a:noFill/>
        </p:spPr>
        <p:txBody>
          <a:bodyPr wrap="square" rtlCol="0">
            <a:spAutoFit/>
          </a:bodyPr>
          <a:lstStyle/>
          <a:p>
            <a:pPr algn="ctr"/>
            <a:r>
              <a:rPr lang="en-US" altLang="zh-CN" sz="5400" b="1" dirty="0" smtClean="0">
                <a:solidFill>
                  <a:srgbClr val="595E64"/>
                </a:solidFill>
                <a:latin typeface="微软雅黑" pitchFamily="34" charset="-122"/>
                <a:ea typeface="微软雅黑" pitchFamily="34" charset="-122"/>
              </a:rPr>
              <a:t>Web</a:t>
            </a:r>
            <a:r>
              <a:rPr lang="zh-CN" altLang="en-US" sz="5400" b="1" dirty="0" smtClean="0">
                <a:solidFill>
                  <a:srgbClr val="595E64"/>
                </a:solidFill>
                <a:latin typeface="微软雅黑" panose="020B0503020204020204" pitchFamily="34" charset="-122"/>
                <a:ea typeface="微软雅黑" panose="020B0503020204020204" pitchFamily="34" charset="-122"/>
              </a:rPr>
              <a:t>开发一</a:t>
            </a:r>
            <a:endParaRPr lang="zh-CN" altLang="en-US" sz="5400" b="1" dirty="0">
              <a:solidFill>
                <a:srgbClr val="595E6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8230" y="3243518"/>
            <a:ext cx="902042" cy="831130"/>
            <a:chOff x="1720243" y="1975504"/>
            <a:chExt cx="1202722" cy="831130"/>
          </a:xfrm>
        </p:grpSpPr>
        <p:sp>
          <p:nvSpPr>
            <p:cNvPr id="7" name="等腰三角形 6"/>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a:off x="7981596" y="2605428"/>
            <a:ext cx="902042" cy="831130"/>
            <a:chOff x="1720243" y="1975504"/>
            <a:chExt cx="1202722" cy="831130"/>
          </a:xfrm>
        </p:grpSpPr>
        <p:sp>
          <p:nvSpPr>
            <p:cNvPr id="28" name="等腰三角形 2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等腰三角形 30"/>
          <p:cNvSpPr/>
          <p:nvPr/>
        </p:nvSpPr>
        <p:spPr>
          <a:xfrm rot="6300000" flipH="1">
            <a:off x="7957078" y="5193195"/>
            <a:ext cx="443524" cy="28956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452930" y="5433507"/>
            <a:ext cx="332643" cy="3860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539679" flipH="1">
            <a:off x="810077" y="5563025"/>
            <a:ext cx="332643"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20540864" flipH="1">
            <a:off x="1387364" y="6281082"/>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20540864" flipH="1">
            <a:off x="7246841" y="6281082"/>
            <a:ext cx="332643" cy="3860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H="1">
            <a:off x="8498366" y="6167738"/>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3233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布局思想</a:t>
            </a:r>
            <a:endParaRPr lang="zh-CN" altLang="en-US" dirty="0"/>
          </a:p>
        </p:txBody>
      </p:sp>
      <p:sp>
        <p:nvSpPr>
          <p:cNvPr id="4" name="TextBox 3"/>
          <p:cNvSpPr txBox="1"/>
          <p:nvPr/>
        </p:nvSpPr>
        <p:spPr>
          <a:xfrm>
            <a:off x="1167618" y="1406758"/>
            <a:ext cx="3873176" cy="769441"/>
          </a:xfrm>
          <a:prstGeom prst="rect">
            <a:avLst/>
          </a:prstGeom>
          <a:noFill/>
        </p:spPr>
        <p:txBody>
          <a:bodyPr wrap="none" rtlCol="0">
            <a:spAutoFit/>
          </a:bodyPr>
          <a:lstStyle/>
          <a:p>
            <a:r>
              <a:rPr lang="zh-CN" altLang="en-US" sz="4400" dirty="0" smtClean="0">
                <a:latin typeface="微软雅黑" pitchFamily="34" charset="-122"/>
                <a:ea typeface="微软雅黑" pitchFamily="34" charset="-122"/>
              </a:rPr>
              <a:t>布局标签：</a:t>
            </a:r>
            <a:r>
              <a:rPr lang="en-US" altLang="zh-CN" sz="4400" b="1" dirty="0" smtClean="0">
                <a:solidFill>
                  <a:srgbClr val="FF0000"/>
                </a:solidFill>
                <a:latin typeface="微软雅黑" pitchFamily="34" charset="-122"/>
                <a:ea typeface="微软雅黑" pitchFamily="34" charset="-122"/>
              </a:rPr>
              <a:t>div</a:t>
            </a:r>
            <a:endParaRPr lang="en-US" altLang="zh-CN" sz="4400" dirty="0">
              <a:solidFill>
                <a:srgbClr val="FF0000"/>
              </a:solidFill>
              <a:latin typeface="微软雅黑" pitchFamily="34" charset="-122"/>
              <a:ea typeface="微软雅黑" pitchFamily="34" charset="-122"/>
            </a:endParaRPr>
          </a:p>
        </p:txBody>
      </p:sp>
      <p:sp>
        <p:nvSpPr>
          <p:cNvPr id="5" name="矩形 4"/>
          <p:cNvSpPr/>
          <p:nvPr/>
        </p:nvSpPr>
        <p:spPr>
          <a:xfrm>
            <a:off x="309485" y="2667359"/>
            <a:ext cx="8468751" cy="2031325"/>
          </a:xfrm>
          <a:prstGeom prst="rect">
            <a:avLst/>
          </a:prstGeom>
        </p:spPr>
        <p:txBody>
          <a:bodyPr wrap="square">
            <a:spAutoFit/>
          </a:bodyPr>
          <a:lstStyle/>
          <a:p>
            <a:pPr lvl="1">
              <a:lnSpc>
                <a:spcPct val="150000"/>
              </a:lnSpc>
              <a:buFont typeface="Arial" pitchFamily="34" charset="0"/>
              <a:buChar char="•"/>
            </a:pPr>
            <a:r>
              <a:rPr lang="en-US" altLang="zh-CN" sz="2800" dirty="0" smtClean="0">
                <a:latin typeface="微软雅黑" pitchFamily="34" charset="-122"/>
                <a:ea typeface="微软雅黑" pitchFamily="34" charset="-122"/>
              </a:rPr>
              <a:t>  div</a:t>
            </a:r>
            <a:r>
              <a:rPr lang="zh-CN" altLang="en-US" sz="2800" dirty="0">
                <a:latin typeface="微软雅黑" pitchFamily="34" charset="-122"/>
                <a:ea typeface="微软雅黑" pitchFamily="34" charset="-122"/>
              </a:rPr>
              <a:t>相当于一个</a:t>
            </a:r>
            <a:r>
              <a:rPr lang="zh-CN" altLang="en-US" sz="2800" dirty="0" smtClean="0">
                <a:latin typeface="微软雅黑" pitchFamily="34" charset="-122"/>
                <a:ea typeface="微软雅黑" pitchFamily="34" charset="-122"/>
              </a:rPr>
              <a:t>容器（盒子）</a:t>
            </a:r>
            <a:endParaRPr lang="en-US" altLang="zh-CN" sz="2800" dirty="0">
              <a:latin typeface="微软雅黑" pitchFamily="34" charset="-122"/>
              <a:ea typeface="微软雅黑" pitchFamily="34" charset="-122"/>
            </a:endParaRPr>
          </a:p>
          <a:p>
            <a:pPr lvl="1">
              <a:lnSpc>
                <a:spcPct val="150000"/>
              </a:lnSpc>
              <a:buFont typeface="Arial" pitchFamily="34" charset="0"/>
              <a:buChar char="•"/>
            </a:pPr>
            <a:r>
              <a:rPr lang="en-US" altLang="zh-CN" sz="2800" dirty="0">
                <a:latin typeface="微软雅黑" pitchFamily="34" charset="-122"/>
                <a:ea typeface="微软雅黑" pitchFamily="34" charset="-122"/>
              </a:rPr>
              <a:t>  div</a:t>
            </a:r>
            <a:r>
              <a:rPr lang="zh-CN" altLang="en-US" sz="2800" dirty="0">
                <a:latin typeface="微软雅黑" pitchFamily="34" charset="-122"/>
                <a:ea typeface="微软雅黑" pitchFamily="34" charset="-122"/>
              </a:rPr>
              <a:t>标签可以把文档分割为独立的、不同的部分</a:t>
            </a:r>
            <a:endParaRPr lang="en-US" altLang="zh-CN" sz="2800" dirty="0">
              <a:latin typeface="微软雅黑" pitchFamily="34" charset="-122"/>
              <a:ea typeface="微软雅黑" pitchFamily="34" charset="-122"/>
            </a:endParaRPr>
          </a:p>
          <a:p>
            <a:pPr lvl="1">
              <a:lnSpc>
                <a:spcPct val="150000"/>
              </a:lnSpc>
              <a:buFont typeface="Arial" pitchFamily="34" charset="0"/>
              <a:buChar char="•"/>
            </a:pPr>
            <a:r>
              <a:rPr lang="zh-CN" altLang="en-US" sz="2800" dirty="0">
                <a:latin typeface="微软雅黑" pitchFamily="34" charset="-122"/>
                <a:ea typeface="微软雅黑" pitchFamily="34" charset="-122"/>
              </a:rPr>
              <a:t>  通过</a:t>
            </a:r>
            <a:r>
              <a:rPr lang="en-US" altLang="zh-CN" sz="2800" dirty="0">
                <a:latin typeface="微软雅黑" pitchFamily="34" charset="-122"/>
                <a:ea typeface="微软雅黑" pitchFamily="34" charset="-122"/>
              </a:rPr>
              <a:t>id</a:t>
            </a:r>
            <a:r>
              <a:rPr lang="zh-CN" altLang="en-US" sz="2800" dirty="0">
                <a:latin typeface="微软雅黑" pitchFamily="34" charset="-122"/>
                <a:ea typeface="微软雅黑" pitchFamily="34" charset="-122"/>
              </a:rPr>
              <a:t>或</a:t>
            </a:r>
            <a:r>
              <a:rPr lang="en-US" altLang="zh-CN" sz="2800" dirty="0">
                <a:latin typeface="微软雅黑" pitchFamily="34" charset="-122"/>
                <a:ea typeface="微软雅黑" pitchFamily="34" charset="-122"/>
              </a:rPr>
              <a:t>class</a:t>
            </a:r>
            <a:r>
              <a:rPr lang="zh-CN" altLang="en-US" sz="2800" dirty="0">
                <a:latin typeface="微软雅黑" pitchFamily="34" charset="-122"/>
                <a:ea typeface="微软雅黑" pitchFamily="34" charset="-122"/>
              </a:rPr>
              <a:t>属性区分不同的容器</a:t>
            </a:r>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8228598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布局思想</a:t>
            </a:r>
            <a:endParaRPr lang="zh-CN" altLang="en-US" dirty="0"/>
          </a:p>
        </p:txBody>
      </p:sp>
      <p:sp>
        <p:nvSpPr>
          <p:cNvPr id="3" name="TextBox 2"/>
          <p:cNvSpPr txBox="1"/>
          <p:nvPr/>
        </p:nvSpPr>
        <p:spPr>
          <a:xfrm>
            <a:off x="1041008" y="894112"/>
            <a:ext cx="6340197" cy="1200329"/>
          </a:xfrm>
          <a:prstGeom prst="rect">
            <a:avLst/>
          </a:prstGeom>
          <a:noFill/>
        </p:spPr>
        <p:txBody>
          <a:bodyPr wrap="none" rtlCol="0">
            <a:spAutoFit/>
          </a:bodyPr>
          <a:lstStyle/>
          <a:p>
            <a:pPr marL="0" lvl="1">
              <a:lnSpc>
                <a:spcPct val="150000"/>
              </a:lnSpc>
            </a:pPr>
            <a:r>
              <a:rPr lang="en-US" altLang="zh-CN" sz="2400" dirty="0">
                <a:solidFill>
                  <a:srgbClr val="FF0000"/>
                </a:solidFill>
                <a:latin typeface="微软雅黑" pitchFamily="34" charset="-122"/>
                <a:ea typeface="微软雅黑" pitchFamily="34" charset="-122"/>
              </a:rPr>
              <a:t>d</a:t>
            </a:r>
            <a:r>
              <a:rPr lang="en-US" altLang="zh-CN" sz="2400" dirty="0" smtClean="0">
                <a:solidFill>
                  <a:srgbClr val="FF0000"/>
                </a:solidFill>
                <a:latin typeface="微软雅黑" pitchFamily="34" charset="-122"/>
                <a:ea typeface="微软雅黑" pitchFamily="34" charset="-122"/>
              </a:rPr>
              <a:t>iv</a:t>
            </a:r>
            <a:r>
              <a:rPr lang="zh-CN" altLang="en-US" sz="2400" dirty="0" smtClean="0">
                <a:latin typeface="微软雅黑" pitchFamily="34" charset="-122"/>
                <a:ea typeface="微软雅黑" pitchFamily="34" charset="-122"/>
              </a:rPr>
              <a:t>具有盒子模型的所有属性，</a:t>
            </a:r>
            <a:endParaRPr lang="en-US" altLang="zh-CN" sz="2400" dirty="0" smtClean="0">
              <a:latin typeface="微软雅黑" pitchFamily="34" charset="-122"/>
              <a:ea typeface="微软雅黑" pitchFamily="34" charset="-122"/>
            </a:endParaRPr>
          </a:p>
          <a:p>
            <a:pPr marL="0" lvl="1">
              <a:lnSpc>
                <a:spcPct val="150000"/>
              </a:lnSpc>
            </a:pPr>
            <a:r>
              <a:rPr lang="zh-CN" altLang="en-US" sz="2400" dirty="0" smtClean="0">
                <a:latin typeface="微软雅黑" pitchFamily="34" charset="-122"/>
                <a:ea typeface="微软雅黑" pitchFamily="34" charset="-122"/>
              </a:rPr>
              <a:t>布局时用来控制元素之间的距离和相对位置。</a:t>
            </a:r>
            <a:endParaRPr lang="zh-CN" altLang="en-US" sz="2400" dirty="0"/>
          </a:p>
        </p:txBody>
      </p:sp>
      <p:grpSp>
        <p:nvGrpSpPr>
          <p:cNvPr id="5" name="Group 3"/>
          <p:cNvGrpSpPr>
            <a:grpSpLocks/>
          </p:cNvGrpSpPr>
          <p:nvPr/>
        </p:nvGrpSpPr>
        <p:grpSpPr bwMode="auto">
          <a:xfrm>
            <a:off x="1300102" y="1955293"/>
            <a:ext cx="6371358" cy="4728644"/>
            <a:chOff x="1162" y="1536"/>
            <a:chExt cx="3623" cy="2429"/>
          </a:xfrm>
        </p:grpSpPr>
        <p:grpSp>
          <p:nvGrpSpPr>
            <p:cNvPr id="7" name="Group 4"/>
            <p:cNvGrpSpPr>
              <a:grpSpLocks noChangeAspect="1"/>
            </p:cNvGrpSpPr>
            <p:nvPr/>
          </p:nvGrpSpPr>
          <p:grpSpPr bwMode="auto">
            <a:xfrm>
              <a:off x="1162" y="1536"/>
              <a:ext cx="3383" cy="2424"/>
              <a:chOff x="3044" y="2678"/>
              <a:chExt cx="5763" cy="4131"/>
            </a:xfrm>
          </p:grpSpPr>
          <p:sp>
            <p:nvSpPr>
              <p:cNvPr id="18" name="AutoShape 22"/>
              <p:cNvSpPr>
                <a:spLocks noChangeAspect="1" noChangeArrowheads="1" noTextEdit="1"/>
              </p:cNvSpPr>
              <p:nvPr/>
            </p:nvSpPr>
            <p:spPr bwMode="auto">
              <a:xfrm>
                <a:off x="3251" y="2678"/>
                <a:ext cx="5556" cy="3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19" name="Group 5"/>
              <p:cNvGrpSpPr>
                <a:grpSpLocks/>
              </p:cNvGrpSpPr>
              <p:nvPr/>
            </p:nvGrpSpPr>
            <p:grpSpPr bwMode="auto">
              <a:xfrm>
                <a:off x="3044" y="2723"/>
                <a:ext cx="5655" cy="4086"/>
                <a:chOff x="3014" y="2723"/>
                <a:chExt cx="5655" cy="4086"/>
              </a:xfrm>
            </p:grpSpPr>
            <p:sp>
              <p:nvSpPr>
                <p:cNvPr id="20" name="Rectangle 21"/>
                <p:cNvSpPr>
                  <a:spLocks noChangeArrowheads="1"/>
                </p:cNvSpPr>
                <p:nvPr/>
              </p:nvSpPr>
              <p:spPr bwMode="auto">
                <a:xfrm>
                  <a:off x="3221" y="2830"/>
                  <a:ext cx="5271" cy="3751"/>
                </a:xfrm>
                <a:prstGeom prst="rect">
                  <a:avLst/>
                </a:prstGeom>
                <a:solidFill>
                  <a:srgbClr val="CCFFCC"/>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Tahoma" pitchFamily="34" charset="0"/>
                  </a:endParaRPr>
                </a:p>
              </p:txBody>
            </p:sp>
            <p:sp>
              <p:nvSpPr>
                <p:cNvPr id="21" name="Rectangle 20"/>
                <p:cNvSpPr>
                  <a:spLocks noChangeArrowheads="1"/>
                </p:cNvSpPr>
                <p:nvPr/>
              </p:nvSpPr>
              <p:spPr bwMode="auto">
                <a:xfrm>
                  <a:off x="3794" y="3287"/>
                  <a:ext cx="4140" cy="2868"/>
                </a:xfrm>
                <a:prstGeom prst="rect">
                  <a:avLst/>
                </a:prstGeom>
                <a:solidFill>
                  <a:srgbClr val="000080"/>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atin typeface="Tahoma" pitchFamily="34" charset="0"/>
                  </a:endParaRPr>
                </a:p>
              </p:txBody>
            </p:sp>
            <p:sp>
              <p:nvSpPr>
                <p:cNvPr id="22" name="Rectangle 19"/>
                <p:cNvSpPr>
                  <a:spLocks noChangeArrowheads="1"/>
                </p:cNvSpPr>
                <p:nvPr/>
              </p:nvSpPr>
              <p:spPr bwMode="auto">
                <a:xfrm>
                  <a:off x="4139" y="3659"/>
                  <a:ext cx="3420" cy="2111"/>
                </a:xfrm>
                <a:prstGeom prst="rect">
                  <a:avLst/>
                </a:prstGeom>
                <a:solidFill>
                  <a:srgbClr val="FFFF99"/>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zh-CN">
                    <a:latin typeface="Tahoma" pitchFamily="34" charset="0"/>
                  </a:endParaRPr>
                </a:p>
              </p:txBody>
            </p:sp>
            <p:sp>
              <p:nvSpPr>
                <p:cNvPr id="23" name="Rectangle 18"/>
                <p:cNvSpPr>
                  <a:spLocks noChangeArrowheads="1"/>
                </p:cNvSpPr>
                <p:nvPr/>
              </p:nvSpPr>
              <p:spPr bwMode="auto">
                <a:xfrm>
                  <a:off x="4679" y="4127"/>
                  <a:ext cx="2340" cy="1092"/>
                </a:xfrm>
                <a:prstGeom prst="rect">
                  <a:avLst/>
                </a:prstGeom>
                <a:solidFill>
                  <a:srgbClr val="FFCC99"/>
                </a:solidFill>
                <a:ln w="9525">
                  <a:solidFill>
                    <a:srgbClr val="000000"/>
                  </a:solid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endParaRPr lang="zh-CN" altLang="en-US">
                    <a:latin typeface="Times New Roman" pitchFamily="18" charset="0"/>
                    <a:cs typeface="Times New Roman" pitchFamily="18" charset="0"/>
                  </a:endParaRPr>
                </a:p>
                <a:p>
                  <a:pPr algn="ctr"/>
                  <a:r>
                    <a:rPr lang="en-US" altLang="zh-CN" sz="2800">
                      <a:latin typeface="Times New Roman" pitchFamily="18" charset="0"/>
                      <a:cs typeface="Times New Roman" pitchFamily="18" charset="0"/>
                    </a:rPr>
                    <a:t>content</a:t>
                  </a:r>
                  <a:endParaRPr lang="en-US" altLang="zh-CN" sz="2800">
                    <a:latin typeface="Tahoma" pitchFamily="34" charset="0"/>
                  </a:endParaRPr>
                </a:p>
              </p:txBody>
            </p:sp>
            <p:sp>
              <p:nvSpPr>
                <p:cNvPr id="24" name="Text Box 17"/>
                <p:cNvSpPr txBox="1">
                  <a:spLocks noChangeArrowheads="1"/>
                </p:cNvSpPr>
                <p:nvPr/>
              </p:nvSpPr>
              <p:spPr bwMode="auto">
                <a:xfrm>
                  <a:off x="5174" y="3659"/>
                  <a:ext cx="1485"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padding-top</a:t>
                  </a:r>
                  <a:endParaRPr lang="en-US" altLang="zh-CN">
                    <a:latin typeface="Tahoma" pitchFamily="34" charset="0"/>
                  </a:endParaRPr>
                </a:p>
              </p:txBody>
            </p:sp>
            <p:sp>
              <p:nvSpPr>
                <p:cNvPr id="25" name="Text Box 16"/>
                <p:cNvSpPr txBox="1">
                  <a:spLocks noChangeArrowheads="1"/>
                </p:cNvSpPr>
                <p:nvPr/>
              </p:nvSpPr>
              <p:spPr bwMode="auto">
                <a:xfrm>
                  <a:off x="5039" y="5264"/>
                  <a:ext cx="180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padding-bottom</a:t>
                  </a:r>
                  <a:endParaRPr lang="en-US" altLang="zh-CN">
                    <a:latin typeface="Tahoma" pitchFamily="34" charset="0"/>
                  </a:endParaRPr>
                </a:p>
              </p:txBody>
            </p:sp>
            <p:sp>
              <p:nvSpPr>
                <p:cNvPr id="26" name="Text Box 15"/>
                <p:cNvSpPr txBox="1">
                  <a:spLocks noChangeArrowheads="1"/>
                </p:cNvSpPr>
                <p:nvPr/>
              </p:nvSpPr>
              <p:spPr bwMode="auto">
                <a:xfrm>
                  <a:off x="4004" y="4076"/>
                  <a:ext cx="720" cy="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dirty="0">
                      <a:latin typeface="Times New Roman" pitchFamily="18" charset="0"/>
                      <a:cs typeface="Times New Roman" pitchFamily="18" charset="0"/>
                    </a:rPr>
                    <a:t>padding-left</a:t>
                  </a:r>
                  <a:endParaRPr lang="en-US" altLang="zh-CN" dirty="0">
                    <a:latin typeface="Tahoma" pitchFamily="34" charset="0"/>
                  </a:endParaRPr>
                </a:p>
              </p:txBody>
            </p:sp>
            <p:sp>
              <p:nvSpPr>
                <p:cNvPr id="27" name="Text Box 14"/>
                <p:cNvSpPr txBox="1">
                  <a:spLocks noChangeArrowheads="1"/>
                </p:cNvSpPr>
                <p:nvPr/>
              </p:nvSpPr>
              <p:spPr bwMode="auto">
                <a:xfrm>
                  <a:off x="6784" y="4031"/>
                  <a:ext cx="720" cy="20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dirty="0">
                      <a:latin typeface="Times New Roman" pitchFamily="18" charset="0"/>
                      <a:cs typeface="Times New Roman" pitchFamily="18" charset="0"/>
                    </a:rPr>
                    <a:t>padding-right</a:t>
                  </a:r>
                  <a:endParaRPr lang="en-US" altLang="zh-CN" dirty="0">
                    <a:latin typeface="Tahoma" pitchFamily="34" charset="0"/>
                  </a:endParaRPr>
                </a:p>
              </p:txBody>
            </p:sp>
            <p:sp>
              <p:nvSpPr>
                <p:cNvPr id="28" name="Text Box 13"/>
                <p:cNvSpPr txBox="1">
                  <a:spLocks noChangeArrowheads="1"/>
                </p:cNvSpPr>
                <p:nvPr/>
              </p:nvSpPr>
              <p:spPr bwMode="auto">
                <a:xfrm>
                  <a:off x="5249" y="3221"/>
                  <a:ext cx="1485"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solidFill>
                        <a:srgbClr val="FFFFFF"/>
                      </a:solidFill>
                      <a:latin typeface="Times New Roman" pitchFamily="18" charset="0"/>
                      <a:cs typeface="Times New Roman" pitchFamily="18" charset="0"/>
                    </a:rPr>
                    <a:t>border-top</a:t>
                  </a:r>
                  <a:endParaRPr lang="en-US" altLang="zh-CN">
                    <a:latin typeface="Tahoma" pitchFamily="34" charset="0"/>
                  </a:endParaRPr>
                </a:p>
              </p:txBody>
            </p:sp>
            <p:sp>
              <p:nvSpPr>
                <p:cNvPr id="29" name="Text Box 12"/>
                <p:cNvSpPr txBox="1">
                  <a:spLocks noChangeArrowheads="1"/>
                </p:cNvSpPr>
                <p:nvPr/>
              </p:nvSpPr>
              <p:spPr bwMode="auto">
                <a:xfrm>
                  <a:off x="5129" y="5717"/>
                  <a:ext cx="162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dirty="0">
                      <a:solidFill>
                        <a:srgbClr val="FFFFFF"/>
                      </a:solidFill>
                      <a:latin typeface="Times New Roman" pitchFamily="18" charset="0"/>
                      <a:cs typeface="Times New Roman" pitchFamily="18" charset="0"/>
                    </a:rPr>
                    <a:t>border-bottom</a:t>
                  </a:r>
                  <a:endParaRPr lang="en-US" altLang="zh-CN" dirty="0">
                    <a:latin typeface="Tahoma" pitchFamily="34" charset="0"/>
                  </a:endParaRPr>
                </a:p>
              </p:txBody>
            </p:sp>
            <p:sp>
              <p:nvSpPr>
                <p:cNvPr id="30" name="Text Box 11"/>
                <p:cNvSpPr txBox="1">
                  <a:spLocks noChangeArrowheads="1"/>
                </p:cNvSpPr>
                <p:nvPr/>
              </p:nvSpPr>
              <p:spPr bwMode="auto">
                <a:xfrm>
                  <a:off x="7349" y="4076"/>
                  <a:ext cx="720" cy="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solidFill>
                        <a:srgbClr val="FFFFFF"/>
                      </a:solidFill>
                      <a:latin typeface="Times New Roman" pitchFamily="18" charset="0"/>
                      <a:cs typeface="Times New Roman" pitchFamily="18" charset="0"/>
                    </a:rPr>
                    <a:t>border-right</a:t>
                  </a:r>
                  <a:endParaRPr lang="en-US" altLang="zh-CN">
                    <a:latin typeface="Tahoma" pitchFamily="34" charset="0"/>
                  </a:endParaRPr>
                </a:p>
              </p:txBody>
            </p:sp>
            <p:sp>
              <p:nvSpPr>
                <p:cNvPr id="31" name="Text Box 10"/>
                <p:cNvSpPr txBox="1">
                  <a:spLocks noChangeArrowheads="1"/>
                </p:cNvSpPr>
                <p:nvPr/>
              </p:nvSpPr>
              <p:spPr bwMode="auto">
                <a:xfrm>
                  <a:off x="3584" y="4121"/>
                  <a:ext cx="720" cy="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2000">
                      <a:solidFill>
                        <a:srgbClr val="FFFFFF"/>
                      </a:solidFill>
                      <a:latin typeface="Times New Roman" pitchFamily="18" charset="0"/>
                      <a:cs typeface="Times New Roman" pitchFamily="18" charset="0"/>
                    </a:rPr>
                    <a:t>border-left</a:t>
                  </a:r>
                  <a:endParaRPr lang="en-US" altLang="zh-CN" sz="2000">
                    <a:latin typeface="Tahoma" pitchFamily="34" charset="0"/>
                  </a:endParaRPr>
                </a:p>
              </p:txBody>
            </p:sp>
            <p:sp>
              <p:nvSpPr>
                <p:cNvPr id="32" name="Text Box 9"/>
                <p:cNvSpPr txBox="1">
                  <a:spLocks noChangeArrowheads="1"/>
                </p:cNvSpPr>
                <p:nvPr/>
              </p:nvSpPr>
              <p:spPr bwMode="auto">
                <a:xfrm>
                  <a:off x="7949" y="4091"/>
                  <a:ext cx="720" cy="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margin-right</a:t>
                  </a:r>
                  <a:endParaRPr lang="en-US" altLang="zh-CN">
                    <a:latin typeface="Tahoma" pitchFamily="34" charset="0"/>
                  </a:endParaRPr>
                </a:p>
              </p:txBody>
            </p:sp>
            <p:sp>
              <p:nvSpPr>
                <p:cNvPr id="33" name="Text Box 8"/>
                <p:cNvSpPr txBox="1">
                  <a:spLocks noChangeArrowheads="1"/>
                </p:cNvSpPr>
                <p:nvPr/>
              </p:nvSpPr>
              <p:spPr bwMode="auto">
                <a:xfrm>
                  <a:off x="3014" y="4157"/>
                  <a:ext cx="720" cy="1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margin-left</a:t>
                  </a:r>
                  <a:endParaRPr lang="en-US" altLang="zh-CN">
                    <a:latin typeface="Tahoma" pitchFamily="34" charset="0"/>
                  </a:endParaRPr>
                </a:p>
              </p:txBody>
            </p:sp>
            <p:sp>
              <p:nvSpPr>
                <p:cNvPr id="34" name="Text Box 7"/>
                <p:cNvSpPr txBox="1">
                  <a:spLocks noChangeArrowheads="1"/>
                </p:cNvSpPr>
                <p:nvPr/>
              </p:nvSpPr>
              <p:spPr bwMode="auto">
                <a:xfrm>
                  <a:off x="5219" y="2723"/>
                  <a:ext cx="1485"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margin-top</a:t>
                  </a:r>
                  <a:endParaRPr lang="en-US" altLang="zh-CN">
                    <a:latin typeface="Tahoma" pitchFamily="34" charset="0"/>
                  </a:endParaRPr>
                </a:p>
              </p:txBody>
            </p:sp>
            <p:sp>
              <p:nvSpPr>
                <p:cNvPr id="35" name="Text Box 6"/>
                <p:cNvSpPr txBox="1">
                  <a:spLocks noChangeArrowheads="1"/>
                </p:cNvSpPr>
                <p:nvPr/>
              </p:nvSpPr>
              <p:spPr bwMode="auto">
                <a:xfrm>
                  <a:off x="5114" y="6185"/>
                  <a:ext cx="1815"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a:latin typeface="Times New Roman" pitchFamily="18" charset="0"/>
                      <a:cs typeface="Times New Roman" pitchFamily="18" charset="0"/>
                    </a:rPr>
                    <a:t>margin-bottom</a:t>
                  </a:r>
                  <a:endParaRPr lang="en-US" altLang="zh-CN">
                    <a:latin typeface="Tahoma" pitchFamily="34" charset="0"/>
                  </a:endParaRPr>
                </a:p>
              </p:txBody>
            </p:sp>
          </p:grpSp>
        </p:grpSp>
        <p:sp>
          <p:nvSpPr>
            <p:cNvPr id="8" name="Freeform 23"/>
            <p:cNvSpPr>
              <a:spLocks/>
            </p:cNvSpPr>
            <p:nvPr/>
          </p:nvSpPr>
          <p:spPr bwMode="auto">
            <a:xfrm>
              <a:off x="2130" y="3024"/>
              <a:ext cx="9" cy="930"/>
            </a:xfrm>
            <a:custGeom>
              <a:avLst/>
              <a:gdLst>
                <a:gd name="T0" fmla="*/ 9 w 9"/>
                <a:gd name="T1" fmla="*/ 0 h 930"/>
                <a:gd name="T2" fmla="*/ 0 w 9"/>
                <a:gd name="T3" fmla="*/ 930 h 930"/>
              </a:gdLst>
              <a:ahLst/>
              <a:cxnLst>
                <a:cxn ang="0">
                  <a:pos x="T0" y="T1"/>
                </a:cxn>
                <a:cxn ang="0">
                  <a:pos x="T2" y="T3"/>
                </a:cxn>
              </a:cxnLst>
              <a:rect l="0" t="0" r="r" b="b"/>
              <a:pathLst>
                <a:path w="9" h="930">
                  <a:moveTo>
                    <a:pt x="9" y="0"/>
                  </a:moveTo>
                  <a:lnTo>
                    <a:pt x="0" y="930"/>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 name="Freeform 24"/>
            <p:cNvSpPr>
              <a:spLocks/>
            </p:cNvSpPr>
            <p:nvPr/>
          </p:nvSpPr>
          <p:spPr bwMode="auto">
            <a:xfrm>
              <a:off x="3513" y="3024"/>
              <a:ext cx="1" cy="927"/>
            </a:xfrm>
            <a:custGeom>
              <a:avLst/>
              <a:gdLst>
                <a:gd name="T0" fmla="*/ 0 w 1"/>
                <a:gd name="T1" fmla="*/ 0 h 927"/>
                <a:gd name="T2" fmla="*/ 0 w 1"/>
                <a:gd name="T3" fmla="*/ 927 h 927"/>
              </a:gdLst>
              <a:ahLst/>
              <a:cxnLst>
                <a:cxn ang="0">
                  <a:pos x="T0" y="T1"/>
                </a:cxn>
                <a:cxn ang="0">
                  <a:pos x="T2" y="T3"/>
                </a:cxn>
              </a:cxnLst>
              <a:rect l="0" t="0" r="r" b="b"/>
              <a:pathLst>
                <a:path w="1" h="927">
                  <a:moveTo>
                    <a:pt x="0" y="0"/>
                  </a:moveTo>
                  <a:lnTo>
                    <a:pt x="0" y="927"/>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 name="Freeform 25"/>
            <p:cNvSpPr>
              <a:spLocks/>
            </p:cNvSpPr>
            <p:nvPr/>
          </p:nvSpPr>
          <p:spPr bwMode="auto">
            <a:xfrm>
              <a:off x="2127" y="3884"/>
              <a:ext cx="481" cy="54"/>
            </a:xfrm>
            <a:custGeom>
              <a:avLst/>
              <a:gdLst>
                <a:gd name="T0" fmla="*/ 378 w 378"/>
                <a:gd name="T1" fmla="*/ 0 h 1"/>
                <a:gd name="T2" fmla="*/ 0 w 378"/>
                <a:gd name="T3" fmla="*/ 0 h 1"/>
              </a:gdLst>
              <a:ahLst/>
              <a:cxnLst>
                <a:cxn ang="0">
                  <a:pos x="T0" y="T1"/>
                </a:cxn>
                <a:cxn ang="0">
                  <a:pos x="T2" y="T3"/>
                </a:cxn>
              </a:cxnLst>
              <a:rect l="0" t="0" r="r" b="b"/>
              <a:pathLst>
                <a:path w="378" h="1">
                  <a:moveTo>
                    <a:pt x="378" y="0"/>
                  </a:moveTo>
                  <a:lnTo>
                    <a:pt x="0" y="0"/>
                  </a:lnTo>
                </a:path>
              </a:pathLst>
            </a:custGeom>
            <a:noFill/>
            <a:ln w="9525">
              <a:solidFill>
                <a:schemeClr val="tx1"/>
              </a:solidFill>
              <a:round/>
              <a:headEnd type="none" w="med" len="med"/>
              <a:tailEnd type="stealth"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1" name="Freeform 26"/>
            <p:cNvSpPr>
              <a:spLocks/>
            </p:cNvSpPr>
            <p:nvPr/>
          </p:nvSpPr>
          <p:spPr bwMode="auto">
            <a:xfrm>
              <a:off x="3513" y="3027"/>
              <a:ext cx="1137" cy="1"/>
            </a:xfrm>
            <a:custGeom>
              <a:avLst/>
              <a:gdLst>
                <a:gd name="T0" fmla="*/ 0 w 1137"/>
                <a:gd name="T1" fmla="*/ 0 h 1"/>
                <a:gd name="T2" fmla="*/ 1137 w 1137"/>
                <a:gd name="T3" fmla="*/ 0 h 1"/>
              </a:gdLst>
              <a:ahLst/>
              <a:cxnLst>
                <a:cxn ang="0">
                  <a:pos x="T0" y="T1"/>
                </a:cxn>
                <a:cxn ang="0">
                  <a:pos x="T2" y="T3"/>
                </a:cxn>
              </a:cxnLst>
              <a:rect l="0" t="0" r="r" b="b"/>
              <a:pathLst>
                <a:path w="1137" h="1">
                  <a:moveTo>
                    <a:pt x="0" y="0"/>
                  </a:moveTo>
                  <a:lnTo>
                    <a:pt x="1137" y="0"/>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 name="Line 27"/>
            <p:cNvSpPr>
              <a:spLocks noChangeShapeType="1"/>
            </p:cNvSpPr>
            <p:nvPr/>
          </p:nvSpPr>
          <p:spPr bwMode="auto">
            <a:xfrm>
              <a:off x="3016" y="3884"/>
              <a:ext cx="499" cy="0"/>
            </a:xfrm>
            <a:prstGeom prst="line">
              <a:avLst/>
            </a:prstGeom>
            <a:noFill/>
            <a:ln w="9525">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3" name="Text Box 28"/>
            <p:cNvSpPr txBox="1">
              <a:spLocks noChangeArrowheads="1"/>
            </p:cNvSpPr>
            <p:nvPr/>
          </p:nvSpPr>
          <p:spPr bwMode="auto">
            <a:xfrm>
              <a:off x="2607" y="3782"/>
              <a:ext cx="545" cy="1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width</a:t>
              </a:r>
            </a:p>
          </p:txBody>
        </p:sp>
        <p:sp>
          <p:nvSpPr>
            <p:cNvPr id="14" name="Line 29"/>
            <p:cNvSpPr>
              <a:spLocks noChangeShapeType="1"/>
            </p:cNvSpPr>
            <p:nvPr/>
          </p:nvSpPr>
          <p:spPr bwMode="auto">
            <a:xfrm>
              <a:off x="3515" y="2387"/>
              <a:ext cx="113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5" name="Text Box 30"/>
            <p:cNvSpPr txBox="1">
              <a:spLocks noChangeArrowheads="1"/>
            </p:cNvSpPr>
            <p:nvPr/>
          </p:nvSpPr>
          <p:spPr bwMode="auto">
            <a:xfrm>
              <a:off x="4523" y="2478"/>
              <a:ext cx="262" cy="6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a:latin typeface="Times New Roman" pitchFamily="18" charset="0"/>
                </a:rPr>
                <a:t>height</a:t>
              </a:r>
            </a:p>
          </p:txBody>
        </p:sp>
        <p:sp>
          <p:nvSpPr>
            <p:cNvPr id="16" name="Freeform 31"/>
            <p:cNvSpPr>
              <a:spLocks/>
            </p:cNvSpPr>
            <p:nvPr/>
          </p:nvSpPr>
          <p:spPr bwMode="auto">
            <a:xfrm>
              <a:off x="4581" y="2385"/>
              <a:ext cx="1" cy="108"/>
            </a:xfrm>
            <a:custGeom>
              <a:avLst/>
              <a:gdLst>
                <a:gd name="T0" fmla="*/ 0 w 1"/>
                <a:gd name="T1" fmla="*/ 108 h 108"/>
                <a:gd name="T2" fmla="*/ 0 w 1"/>
                <a:gd name="T3" fmla="*/ 0 h 108"/>
              </a:gdLst>
              <a:ahLst/>
              <a:cxnLst>
                <a:cxn ang="0">
                  <a:pos x="T0" y="T1"/>
                </a:cxn>
                <a:cxn ang="0">
                  <a:pos x="T2" y="T3"/>
                </a:cxn>
              </a:cxnLst>
              <a:rect l="0" t="0" r="r" b="b"/>
              <a:pathLst>
                <a:path w="1" h="108">
                  <a:moveTo>
                    <a:pt x="0" y="108"/>
                  </a:moveTo>
                  <a:lnTo>
                    <a:pt x="0" y="0"/>
                  </a:lnTo>
                </a:path>
              </a:pathLst>
            </a:custGeom>
            <a:noFill/>
            <a:ln w="9525">
              <a:solidFill>
                <a:schemeClr val="tx1"/>
              </a:solidFill>
              <a:round/>
              <a:headEnd type="none" w="med" len="med"/>
              <a:tailEnd type="stealth"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7" name="Freeform 32"/>
            <p:cNvSpPr>
              <a:spLocks/>
            </p:cNvSpPr>
            <p:nvPr/>
          </p:nvSpPr>
          <p:spPr bwMode="auto">
            <a:xfrm>
              <a:off x="4587" y="2928"/>
              <a:ext cx="1" cy="96"/>
            </a:xfrm>
            <a:custGeom>
              <a:avLst/>
              <a:gdLst>
                <a:gd name="T0" fmla="*/ 0 w 1"/>
                <a:gd name="T1" fmla="*/ 0 h 96"/>
                <a:gd name="T2" fmla="*/ 0 w 1"/>
                <a:gd name="T3" fmla="*/ 96 h 96"/>
              </a:gdLst>
              <a:ahLst/>
              <a:cxnLst>
                <a:cxn ang="0">
                  <a:pos x="T0" y="T1"/>
                </a:cxn>
                <a:cxn ang="0">
                  <a:pos x="T2" y="T3"/>
                </a:cxn>
              </a:cxnLst>
              <a:rect l="0" t="0" r="r" b="b"/>
              <a:pathLst>
                <a:path w="1" h="96">
                  <a:moveTo>
                    <a:pt x="0" y="0"/>
                  </a:moveTo>
                  <a:lnTo>
                    <a:pt x="0" y="96"/>
                  </a:lnTo>
                </a:path>
              </a:pathLst>
            </a:custGeom>
            <a:noFill/>
            <a:ln w="9525">
              <a:solidFill>
                <a:schemeClr val="tx1"/>
              </a:solidFill>
              <a:round/>
              <a:headEnd type="none" w="med" len="med"/>
              <a:tailEnd type="stealth"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0345381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布局思想</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483" y="0"/>
            <a:ext cx="6499274" cy="687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35942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708672" cy="68580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3997" y="1532003"/>
            <a:ext cx="1196609" cy="304698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2" name="组合 22"/>
          <p:cNvGrpSpPr/>
          <p:nvPr/>
        </p:nvGrpSpPr>
        <p:grpSpPr>
          <a:xfrm>
            <a:off x="1880272" y="2762260"/>
            <a:ext cx="349016" cy="469881"/>
            <a:chOff x="2099842" y="1975504"/>
            <a:chExt cx="823123" cy="831130"/>
          </a:xfrm>
          <a:solidFill>
            <a:schemeClr val="bg1"/>
          </a:solidFill>
        </p:grpSpPr>
        <p:sp>
          <p:nvSpPr>
            <p:cNvPr id="24" name="等腰三角形 23"/>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5400000" flipH="1">
            <a:off x="3230237" y="1177707"/>
            <a:ext cx="519388" cy="339089"/>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8"/>
          <p:cNvSpPr txBox="1"/>
          <p:nvPr/>
        </p:nvSpPr>
        <p:spPr>
          <a:xfrm>
            <a:off x="3917150" y="1085640"/>
            <a:ext cx="4440466"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布局的基本概念、版式</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39" name="文本框 19"/>
          <p:cNvSpPr txBox="1"/>
          <p:nvPr/>
        </p:nvSpPr>
        <p:spPr>
          <a:xfrm>
            <a:off x="3889014" y="2163986"/>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布局思想</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5400000" flipH="1">
            <a:off x="3202101" y="2256053"/>
            <a:ext cx="519388" cy="339089"/>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3889015" y="3298603"/>
            <a:ext cx="3018039"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如何布局</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42" name="等腰三角形 41"/>
          <p:cNvSpPr/>
          <p:nvPr/>
        </p:nvSpPr>
        <p:spPr>
          <a:xfrm rot="5400000" flipH="1">
            <a:off x="3202102" y="3390670"/>
            <a:ext cx="519388" cy="339089"/>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1"/>
          <p:cNvSpPr txBox="1"/>
          <p:nvPr/>
        </p:nvSpPr>
        <p:spPr>
          <a:xfrm>
            <a:off x="3903082" y="4419145"/>
            <a:ext cx="449532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相对定位、绝对定位</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4" name="等腰三角形 43"/>
          <p:cNvSpPr/>
          <p:nvPr/>
        </p:nvSpPr>
        <p:spPr>
          <a:xfrm rot="5400000" flipH="1">
            <a:off x="3216170" y="4511212"/>
            <a:ext cx="519388" cy="339089"/>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7878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0" y="863686"/>
            <a:ext cx="5012966" cy="538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布局的方法</a:t>
            </a:r>
            <a:endParaRPr lang="zh-CN" altLang="en-US" dirty="0"/>
          </a:p>
        </p:txBody>
      </p:sp>
      <p:sp>
        <p:nvSpPr>
          <p:cNvPr id="3" name="矩形 2"/>
          <p:cNvSpPr/>
          <p:nvPr/>
        </p:nvSpPr>
        <p:spPr>
          <a:xfrm>
            <a:off x="192080" y="863686"/>
            <a:ext cx="5012966" cy="5384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823" y="877754"/>
            <a:ext cx="35147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a:spLocks noChangeArrowheads="1"/>
          </p:cNvSpPr>
          <p:nvPr/>
        </p:nvSpPr>
        <p:spPr bwMode="auto">
          <a:xfrm>
            <a:off x="192080" y="863685"/>
            <a:ext cx="4980536" cy="1710701"/>
          </a:xfrm>
          <a:prstGeom prst="rect">
            <a:avLst/>
          </a:prstGeom>
          <a:solidFill>
            <a:srgbClr val="00B0F0">
              <a:alpha val="30196"/>
            </a:srgbClr>
          </a:solidFill>
          <a:ln w="38100" algn="ctr">
            <a:solidFill>
              <a:srgbClr val="00B0F0"/>
            </a:solidFill>
            <a:round/>
            <a:headEnd/>
            <a:tailEnd/>
          </a:ln>
        </p:spPr>
        <p:txBody>
          <a:bodyPr/>
          <a:lstStyle/>
          <a:p>
            <a:endParaRPr lang="zh-CN" altLang="en-US"/>
          </a:p>
        </p:txBody>
      </p:sp>
      <p:sp>
        <p:nvSpPr>
          <p:cNvPr id="15" name="矩形 14"/>
          <p:cNvSpPr>
            <a:spLocks noChangeArrowheads="1"/>
          </p:cNvSpPr>
          <p:nvPr/>
        </p:nvSpPr>
        <p:spPr bwMode="auto">
          <a:xfrm>
            <a:off x="192080" y="2588454"/>
            <a:ext cx="4980536" cy="2912014"/>
          </a:xfrm>
          <a:prstGeom prst="rect">
            <a:avLst/>
          </a:prstGeom>
          <a:solidFill>
            <a:srgbClr val="FF0000">
              <a:alpha val="30196"/>
            </a:srgbClr>
          </a:solidFill>
          <a:ln w="38100" algn="ctr">
            <a:solidFill>
              <a:srgbClr val="FF0000"/>
            </a:solidFill>
            <a:round/>
            <a:headEnd/>
            <a:tailEnd/>
          </a:ln>
        </p:spPr>
        <p:txBody>
          <a:bodyPr/>
          <a:lstStyle/>
          <a:p>
            <a:endParaRPr lang="zh-CN" altLang="en-US"/>
          </a:p>
        </p:txBody>
      </p:sp>
      <p:sp>
        <p:nvSpPr>
          <p:cNvPr id="16" name="矩形 15"/>
          <p:cNvSpPr>
            <a:spLocks noChangeArrowheads="1"/>
          </p:cNvSpPr>
          <p:nvPr/>
        </p:nvSpPr>
        <p:spPr bwMode="auto">
          <a:xfrm>
            <a:off x="206152" y="5508376"/>
            <a:ext cx="4980532" cy="739607"/>
          </a:xfrm>
          <a:prstGeom prst="rect">
            <a:avLst/>
          </a:prstGeom>
          <a:solidFill>
            <a:srgbClr val="00B050">
              <a:alpha val="20000"/>
            </a:srgbClr>
          </a:solidFill>
          <a:ln w="38100" algn="ctr">
            <a:solidFill>
              <a:srgbClr val="00B050"/>
            </a:solidFill>
            <a:round/>
            <a:headEnd/>
            <a:tailEnd/>
          </a:ln>
        </p:spPr>
        <p:txBody>
          <a:bodyPr/>
          <a:lstStyle/>
          <a:p>
            <a:endParaRPr lang="zh-CN" alt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823" y="819150"/>
            <a:ext cx="3514725" cy="273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274127" y="5733403"/>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11_1</a:t>
            </a:r>
            <a:endParaRPr lang="zh-CN" altLang="en-US" sz="2000" dirty="0">
              <a:latin typeface="微软雅黑" pitchFamily="34" charset="-122"/>
              <a:ea typeface="微软雅黑" pitchFamily="34" charset="-122"/>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182" y="835855"/>
            <a:ext cx="3898740" cy="367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3182" y="819150"/>
            <a:ext cx="3898740" cy="421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73" y="739233"/>
            <a:ext cx="5387925" cy="559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534573" y="3334043"/>
            <a:ext cx="3545058" cy="1983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49969" y="3334042"/>
            <a:ext cx="1772529" cy="19835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8"/>
          <p:cNvGrpSpPr>
            <a:grpSpLocks/>
          </p:cNvGrpSpPr>
          <p:nvPr/>
        </p:nvGrpSpPr>
        <p:grpSpPr bwMode="auto">
          <a:xfrm>
            <a:off x="5922498" y="1196975"/>
            <a:ext cx="3100010" cy="2756047"/>
            <a:chOff x="5359233" y="1196752"/>
            <a:chExt cx="3101199" cy="2756812"/>
          </a:xfrm>
        </p:grpSpPr>
        <p:cxnSp>
          <p:nvCxnSpPr>
            <p:cNvPr id="13" name="直接箭头连接符 12"/>
            <p:cNvCxnSpPr/>
            <p:nvPr/>
          </p:nvCxnSpPr>
          <p:spPr bwMode="auto">
            <a:xfrm flipH="1">
              <a:off x="5359233" y="2715263"/>
              <a:ext cx="1421382" cy="1238301"/>
            </a:xfrm>
            <a:prstGeom prst="straightConnector1">
              <a:avLst/>
            </a:prstGeom>
            <a:ln w="38100">
              <a:solidFill>
                <a:srgbClr val="00206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4" name="矩形 17"/>
            <p:cNvSpPr>
              <a:spLocks noChangeArrowheads="1"/>
            </p:cNvSpPr>
            <p:nvPr/>
          </p:nvSpPr>
          <p:spPr bwMode="auto">
            <a:xfrm>
              <a:off x="5436096" y="1196752"/>
              <a:ext cx="302433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dirty="0">
                  <a:latin typeface="微软雅黑" pitchFamily="34" charset="-122"/>
                  <a:ea typeface="微软雅黑" pitchFamily="34" charset="-122"/>
                </a:rPr>
                <a:t>&lt;div&gt;…&lt;/div&gt;</a:t>
              </a:r>
              <a:r>
                <a:rPr lang="zh-CN" altLang="en-US" dirty="0">
                  <a:solidFill>
                    <a:schemeClr val="tx1"/>
                  </a:solidFill>
                  <a:latin typeface="微软雅黑" pitchFamily="34" charset="-122"/>
                  <a:ea typeface="微软雅黑" pitchFamily="34" charset="-122"/>
                </a:rPr>
                <a:t>是块级元素，如何将两个</a:t>
              </a:r>
              <a:r>
                <a:rPr lang="zh-CN" altLang="en-US" sz="2400" b="1" dirty="0">
                  <a:solidFill>
                    <a:srgbClr val="C00000"/>
                  </a:solidFill>
                  <a:latin typeface="微软雅黑" pitchFamily="34" charset="-122"/>
                  <a:ea typeface="微软雅黑" pitchFamily="34" charset="-122"/>
                </a:rPr>
                <a:t>块级元素并列</a:t>
              </a:r>
              <a:r>
                <a:rPr lang="zh-CN" altLang="en-US" dirty="0">
                  <a:solidFill>
                    <a:schemeClr val="tx1"/>
                  </a:solidFill>
                  <a:latin typeface="微软雅黑" pitchFamily="34" charset="-122"/>
                  <a:ea typeface="微软雅黑" pitchFamily="34" charset="-122"/>
                </a:rPr>
                <a:t>显示？</a:t>
              </a:r>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6" name="TextBox 5"/>
          <p:cNvSpPr txBox="1"/>
          <p:nvPr/>
        </p:nvSpPr>
        <p:spPr>
          <a:xfrm>
            <a:off x="539552" y="1239143"/>
            <a:ext cx="2413866" cy="707886"/>
          </a:xfrm>
          <a:prstGeom prst="rect">
            <a:avLst/>
          </a:prstGeom>
          <a:noFill/>
        </p:spPr>
        <p:txBody>
          <a:bodyPr wrap="none">
            <a:spAutoFit/>
          </a:bodyPr>
          <a:lstStyle/>
          <a:p>
            <a:pPr>
              <a:defRPr/>
            </a:pPr>
            <a:r>
              <a:rPr lang="en-US" altLang="zh-CN" sz="4000" b="1" dirty="0">
                <a:latin typeface="微软雅黑" pitchFamily="34" charset="-122"/>
                <a:ea typeface="微软雅黑" pitchFamily="34" charset="-122"/>
              </a:rPr>
              <a:t>float</a:t>
            </a:r>
            <a:r>
              <a:rPr lang="zh-CN" altLang="en-US" sz="4000" b="1" dirty="0">
                <a:latin typeface="微软雅黑" pitchFamily="34" charset="-122"/>
                <a:ea typeface="微软雅黑" pitchFamily="34" charset="-122"/>
              </a:rPr>
              <a:t>定位</a:t>
            </a:r>
          </a:p>
        </p:txBody>
      </p:sp>
      <p:sp>
        <p:nvSpPr>
          <p:cNvPr id="10" name="矩形​​ 1"/>
          <p:cNvSpPr>
            <a:spLocks noChangeArrowheads="1"/>
          </p:cNvSpPr>
          <p:nvPr/>
        </p:nvSpPr>
        <p:spPr bwMode="auto">
          <a:xfrm>
            <a:off x="1561881" y="3368910"/>
            <a:ext cx="5162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a:solidFill>
                  <a:schemeClr val="tx1"/>
                </a:solidFill>
              </a:rPr>
              <a:t>float: </a:t>
            </a:r>
            <a:r>
              <a:rPr lang="en-US" altLang="zh-CN" sz="3600" b="1">
                <a:solidFill>
                  <a:srgbClr val="FF0000"/>
                </a:solidFill>
              </a:rPr>
              <a:t>none</a:t>
            </a:r>
            <a:r>
              <a:rPr lang="en-US" altLang="zh-CN" sz="3600" b="1">
                <a:solidFill>
                  <a:schemeClr val="tx1"/>
                </a:solidFill>
              </a:rPr>
              <a:t> | </a:t>
            </a:r>
            <a:r>
              <a:rPr lang="en-US" altLang="zh-CN" sz="3600" b="1">
                <a:solidFill>
                  <a:srgbClr val="00B050"/>
                </a:solidFill>
              </a:rPr>
              <a:t>left </a:t>
            </a:r>
            <a:r>
              <a:rPr lang="en-US" altLang="zh-CN" sz="3600" b="1">
                <a:solidFill>
                  <a:schemeClr val="tx1"/>
                </a:solidFill>
              </a:rPr>
              <a:t> | </a:t>
            </a:r>
            <a:r>
              <a:rPr lang="en-US" altLang="zh-CN" sz="3600" b="1">
                <a:solidFill>
                  <a:srgbClr val="810284"/>
                </a:solidFill>
              </a:rPr>
              <a:t>right</a:t>
            </a:r>
            <a:endParaRPr lang="zh-CN" altLang="en-US" sz="3600" b="1">
              <a:solidFill>
                <a:srgbClr val="810284"/>
              </a:solidFill>
            </a:endParaRPr>
          </a:p>
        </p:txBody>
      </p:sp>
      <p:sp>
        <p:nvSpPr>
          <p:cNvPr id="11" name="圆角矩形标注 2"/>
          <p:cNvSpPr>
            <a:spLocks noChangeArrowheads="1"/>
          </p:cNvSpPr>
          <p:nvPr/>
        </p:nvSpPr>
        <p:spPr bwMode="auto">
          <a:xfrm>
            <a:off x="2032271" y="1997601"/>
            <a:ext cx="2033807" cy="968253"/>
          </a:xfrm>
          <a:prstGeom prst="wedgeRoundRectCallout">
            <a:avLst>
              <a:gd name="adj1" fmla="val -1199"/>
              <a:gd name="adj2" fmla="val 113042"/>
              <a:gd name="adj3" fmla="val 16667"/>
            </a:avLst>
          </a:prstGeom>
          <a:solidFill>
            <a:schemeClr val="bg1"/>
          </a:solidFill>
          <a:ln w="19050" algn="ctr">
            <a:solidFill>
              <a:srgbClr val="FF0000"/>
            </a:solidFill>
            <a:round/>
            <a:headEnd/>
            <a:tailEnd/>
          </a:ln>
        </p:spPr>
        <p:txBody>
          <a:bodyPr/>
          <a:lstStyle/>
          <a:p>
            <a:r>
              <a:rPr lang="zh-CN" altLang="en-US" sz="2400" b="1" dirty="0">
                <a:solidFill>
                  <a:schemeClr val="tx1"/>
                </a:solidFill>
              </a:rPr>
              <a:t>默认值，无浮动</a:t>
            </a:r>
          </a:p>
        </p:txBody>
      </p:sp>
      <p:sp>
        <p:nvSpPr>
          <p:cNvPr id="12" name="圆角矩形标注 41"/>
          <p:cNvSpPr>
            <a:spLocks noChangeArrowheads="1"/>
          </p:cNvSpPr>
          <p:nvPr/>
        </p:nvSpPr>
        <p:spPr bwMode="auto">
          <a:xfrm>
            <a:off x="3461154" y="4728182"/>
            <a:ext cx="2317914" cy="1095839"/>
          </a:xfrm>
          <a:prstGeom prst="wedgeRoundRectCallout">
            <a:avLst>
              <a:gd name="adj1" fmla="val -2694"/>
              <a:gd name="adj2" fmla="val -127032"/>
              <a:gd name="adj3" fmla="val 16667"/>
            </a:avLst>
          </a:prstGeom>
          <a:solidFill>
            <a:schemeClr val="bg1"/>
          </a:solidFill>
          <a:ln w="28575" algn="ctr">
            <a:solidFill>
              <a:srgbClr val="00B050"/>
            </a:solidFill>
            <a:round/>
            <a:headEnd/>
            <a:tailEnd/>
          </a:ln>
        </p:spPr>
        <p:txBody>
          <a:bodyPr/>
          <a:lstStyle/>
          <a:p>
            <a:r>
              <a:rPr lang="zh-CN" altLang="en-US" sz="2400" b="1" dirty="0">
                <a:solidFill>
                  <a:schemeClr val="tx1"/>
                </a:solidFill>
              </a:rPr>
              <a:t>向父元素左侧紧靠</a:t>
            </a:r>
          </a:p>
        </p:txBody>
      </p:sp>
      <p:sp>
        <p:nvSpPr>
          <p:cNvPr id="13" name="圆角矩形标注 42"/>
          <p:cNvSpPr>
            <a:spLocks noChangeArrowheads="1"/>
          </p:cNvSpPr>
          <p:nvPr/>
        </p:nvSpPr>
        <p:spPr bwMode="auto">
          <a:xfrm>
            <a:off x="5107989" y="1801431"/>
            <a:ext cx="2038399" cy="963692"/>
          </a:xfrm>
          <a:prstGeom prst="wedgeRoundRectCallout">
            <a:avLst>
              <a:gd name="adj1" fmla="val 1292"/>
              <a:gd name="adj2" fmla="val 131995"/>
              <a:gd name="adj3" fmla="val 16667"/>
            </a:avLst>
          </a:prstGeom>
          <a:solidFill>
            <a:schemeClr val="bg1"/>
          </a:solidFill>
          <a:ln w="19050" algn="ctr">
            <a:solidFill>
              <a:srgbClr val="810284"/>
            </a:solidFill>
            <a:round/>
            <a:headEnd/>
            <a:tailEnd/>
          </a:ln>
        </p:spPr>
        <p:txBody>
          <a:bodyPr/>
          <a:lstStyle/>
          <a:p>
            <a:r>
              <a:rPr lang="zh-CN" altLang="en-US" sz="2400" b="1" dirty="0">
                <a:solidFill>
                  <a:schemeClr val="tx1"/>
                </a:solidFill>
              </a:rPr>
              <a:t>向父元素右侧紧靠</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6" name="内容占位符 2"/>
          <p:cNvSpPr>
            <a:spLocks noGrp="1"/>
          </p:cNvSpPr>
          <p:nvPr>
            <p:ph idx="1"/>
          </p:nvPr>
        </p:nvSpPr>
        <p:spPr bwMode="auto">
          <a:xfrm>
            <a:off x="376104" y="824140"/>
            <a:ext cx="8439587" cy="54648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accent2"/>
              </a:buClr>
              <a:buFont typeface="Wingdings" pitchFamily="2" charset="2"/>
              <a:buChar char="ü"/>
            </a:pPr>
            <a:r>
              <a:rPr lang="zh-CN" altLang="en-US" dirty="0" smtClean="0">
                <a:latin typeface="+mn-ea"/>
                <a:ea typeface="+mn-ea"/>
              </a:rPr>
              <a:t>浮动：</a:t>
            </a:r>
            <a:r>
              <a:rPr lang="zh-CN" altLang="en-US" dirty="0">
                <a:latin typeface="+mn-ea"/>
                <a:ea typeface="+mn-ea"/>
              </a:rPr>
              <a:t>定义元素在哪个方向</a:t>
            </a:r>
            <a:r>
              <a:rPr lang="zh-CN" altLang="en-US" dirty="0" smtClean="0">
                <a:latin typeface="+mn-ea"/>
                <a:ea typeface="+mn-ea"/>
              </a:rPr>
              <a:t>浮动，改变页面中对象的前后流动顺序</a:t>
            </a:r>
            <a:endParaRPr lang="en-US" altLang="zh-CN" dirty="0" smtClean="0">
              <a:latin typeface="+mn-ea"/>
              <a:ea typeface="+mn-ea"/>
            </a:endParaRPr>
          </a:p>
          <a:p>
            <a:pPr lvl="1"/>
            <a:endParaRPr lang="zh-CN" altLang="en-US" dirty="0" smtClean="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431" y="2330592"/>
            <a:ext cx="7777453" cy="24663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81" y="4843018"/>
            <a:ext cx="6371735" cy="110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835" y="938653"/>
            <a:ext cx="3814030" cy="361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612" y="1071535"/>
            <a:ext cx="4408403" cy="28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31" y="887730"/>
            <a:ext cx="3976137" cy="3692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1020" y="1075270"/>
            <a:ext cx="4486288" cy="288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274127" y="5733403"/>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11_2</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7310391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20" name="TextBox 19"/>
          <p:cNvSpPr txBox="1"/>
          <p:nvPr/>
        </p:nvSpPr>
        <p:spPr>
          <a:xfrm>
            <a:off x="7274127" y="5733403"/>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11_3</a:t>
            </a:r>
            <a:endParaRPr lang="zh-CN" altLang="en-US" sz="2000" dirty="0">
              <a:latin typeface="微软雅黑" pitchFamily="34" charset="-122"/>
              <a:ea typeface="微软雅黑" pitchFamily="34" charset="-122"/>
            </a:endParaRPr>
          </a:p>
        </p:txBody>
      </p:sp>
      <p:sp>
        <p:nvSpPr>
          <p:cNvPr id="9" name="TextBox 8"/>
          <p:cNvSpPr txBox="1"/>
          <p:nvPr/>
        </p:nvSpPr>
        <p:spPr>
          <a:xfrm>
            <a:off x="539552" y="1168803"/>
            <a:ext cx="1892441" cy="584775"/>
          </a:xfrm>
          <a:prstGeom prst="rect">
            <a:avLst/>
          </a:prstGeom>
          <a:noFill/>
        </p:spPr>
        <p:txBody>
          <a:bodyPr wrap="none">
            <a:spAutoFit/>
          </a:bodyPr>
          <a:lstStyle/>
          <a:p>
            <a:pPr>
              <a:defRPr/>
            </a:pPr>
            <a:r>
              <a:rPr lang="en-US" altLang="zh-CN" sz="3200" dirty="0">
                <a:latin typeface="微软雅黑" pitchFamily="34" charset="-122"/>
                <a:ea typeface="微软雅黑" pitchFamily="34" charset="-122"/>
              </a:rPr>
              <a:t>f</a:t>
            </a:r>
            <a:r>
              <a:rPr lang="en-US" altLang="zh-CN" sz="3200" dirty="0" smtClean="0">
                <a:latin typeface="微软雅黑" pitchFamily="34" charset="-122"/>
                <a:ea typeface="微软雅黑" pitchFamily="34" charset="-122"/>
              </a:rPr>
              <a:t>loat</a:t>
            </a:r>
            <a:r>
              <a:rPr lang="zh-CN" altLang="en-US" sz="3200" dirty="0">
                <a:latin typeface="微软雅黑" pitchFamily="34" charset="-122"/>
                <a:ea typeface="微软雅黑" pitchFamily="34" charset="-122"/>
              </a:rPr>
              <a:t>应用</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063260"/>
            <a:ext cx="7821612"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a:spLocks noChangeArrowheads="1"/>
          </p:cNvSpPr>
          <p:nvPr/>
        </p:nvSpPr>
        <p:spPr bwMode="auto">
          <a:xfrm>
            <a:off x="2843213" y="1271098"/>
            <a:ext cx="1641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A50021"/>
                </a:solidFill>
                <a:latin typeface="Arial" charset="0"/>
                <a:ea typeface="宋体" pitchFamily="2" charset="-122"/>
              </a:defRPr>
            </a:lvl1pPr>
            <a:lvl2pPr marL="742950" indent="-285750" eaLnBrk="0" hangingPunct="0">
              <a:defRPr sz="2000">
                <a:solidFill>
                  <a:srgbClr val="A50021"/>
                </a:solidFill>
                <a:latin typeface="Arial" charset="0"/>
                <a:ea typeface="宋体" pitchFamily="2" charset="-122"/>
              </a:defRPr>
            </a:lvl2pPr>
            <a:lvl3pPr marL="1143000" indent="-228600" eaLnBrk="0" hangingPunct="0">
              <a:defRPr sz="2000">
                <a:solidFill>
                  <a:srgbClr val="A50021"/>
                </a:solidFill>
                <a:latin typeface="Arial" charset="0"/>
                <a:ea typeface="宋体" pitchFamily="2" charset="-122"/>
              </a:defRPr>
            </a:lvl3pPr>
            <a:lvl4pPr marL="1600200" indent="-228600" eaLnBrk="0" hangingPunct="0">
              <a:defRPr sz="2000">
                <a:solidFill>
                  <a:srgbClr val="A50021"/>
                </a:solidFill>
                <a:latin typeface="Arial" charset="0"/>
                <a:ea typeface="宋体" pitchFamily="2" charset="-122"/>
              </a:defRPr>
            </a:lvl4pPr>
            <a:lvl5pPr marL="2057400" indent="-228600" eaLnBrk="0" hangingPunct="0">
              <a:defRPr sz="2000">
                <a:solidFill>
                  <a:srgbClr val="A50021"/>
                </a:solidFill>
                <a:latin typeface="Arial" charset="0"/>
                <a:ea typeface="宋体" pitchFamily="2" charset="-122"/>
              </a:defRPr>
            </a:lvl5pPr>
            <a:lvl6pPr marL="2514600" indent="-228600" eaLnBrk="0" fontAlgn="base" hangingPunct="0">
              <a:spcBef>
                <a:spcPct val="0"/>
              </a:spcBef>
              <a:spcAft>
                <a:spcPct val="0"/>
              </a:spcAft>
              <a:defRPr sz="2000">
                <a:solidFill>
                  <a:srgbClr val="A50021"/>
                </a:solidFill>
                <a:latin typeface="Arial" charset="0"/>
                <a:ea typeface="宋体" pitchFamily="2" charset="-122"/>
              </a:defRPr>
            </a:lvl6pPr>
            <a:lvl7pPr marL="2971800" indent="-228600" eaLnBrk="0" fontAlgn="base" hangingPunct="0">
              <a:spcBef>
                <a:spcPct val="0"/>
              </a:spcBef>
              <a:spcAft>
                <a:spcPct val="0"/>
              </a:spcAft>
              <a:defRPr sz="2000">
                <a:solidFill>
                  <a:srgbClr val="A50021"/>
                </a:solidFill>
                <a:latin typeface="Arial" charset="0"/>
                <a:ea typeface="宋体" pitchFamily="2" charset="-122"/>
              </a:defRPr>
            </a:lvl7pPr>
            <a:lvl8pPr marL="3429000" indent="-228600" eaLnBrk="0" fontAlgn="base" hangingPunct="0">
              <a:spcBef>
                <a:spcPct val="0"/>
              </a:spcBef>
              <a:spcAft>
                <a:spcPct val="0"/>
              </a:spcAft>
              <a:defRPr sz="2000">
                <a:solidFill>
                  <a:srgbClr val="A50021"/>
                </a:solidFill>
                <a:latin typeface="Arial" charset="0"/>
                <a:ea typeface="宋体" pitchFamily="2" charset="-122"/>
              </a:defRPr>
            </a:lvl8pPr>
            <a:lvl9pPr marL="3886200" indent="-228600" eaLnBrk="0" fontAlgn="base" hangingPunct="0">
              <a:spcBef>
                <a:spcPct val="0"/>
              </a:spcBef>
              <a:spcAft>
                <a:spcPct val="0"/>
              </a:spcAft>
              <a:defRPr sz="2000">
                <a:solidFill>
                  <a:srgbClr val="A50021"/>
                </a:solidFill>
                <a:latin typeface="Arial" charset="0"/>
                <a:ea typeface="宋体" pitchFamily="2" charset="-122"/>
              </a:defRPr>
            </a:lvl9pPr>
          </a:lstStyle>
          <a:p>
            <a:pPr eaLnBrk="1" hangingPunct="1"/>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图文混排</a:t>
            </a:r>
          </a:p>
        </p:txBody>
      </p:sp>
    </p:spTree>
    <p:extLst>
      <p:ext uri="{BB962C8B-B14F-4D97-AF65-F5344CB8AC3E}">
        <p14:creationId xmlns:p14="http://schemas.microsoft.com/office/powerpoint/2010/main" val="37461123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708672" cy="68580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3997" y="1532001"/>
            <a:ext cx="1196609" cy="304698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讲目标</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880272" y="2762260"/>
            <a:ext cx="349016" cy="469881"/>
            <a:chOff x="2099842" y="1975504"/>
            <a:chExt cx="823123" cy="831130"/>
          </a:xfrm>
          <a:solidFill>
            <a:schemeClr val="bg1"/>
          </a:solidFill>
        </p:grpSpPr>
        <p:sp>
          <p:nvSpPr>
            <p:cNvPr id="24" name="等腰三角形 23"/>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等腰三角形 7"/>
          <p:cNvSpPr/>
          <p:nvPr/>
        </p:nvSpPr>
        <p:spPr>
          <a:xfrm rot="5400000" flipH="1">
            <a:off x="3230237" y="1177707"/>
            <a:ext cx="519388" cy="339089"/>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917149" y="1085640"/>
            <a:ext cx="5001767" cy="523220"/>
          </a:xfrm>
          <a:prstGeom prst="rect">
            <a:avLst/>
          </a:prstGeom>
          <a:noFill/>
        </p:spPr>
        <p:txBody>
          <a:bodyPr wrap="square" rtlCol="0">
            <a:spAutoFit/>
          </a:bodyPr>
          <a:lstStyle/>
          <a:p>
            <a:r>
              <a:rPr lang="zh-CN" altLang="zh-CN" sz="2800" dirty="0" smtClean="0">
                <a:solidFill>
                  <a:srgbClr val="595E64"/>
                </a:solidFill>
                <a:latin typeface="微软雅黑" panose="020B0503020204020204" pitchFamily="34" charset="-122"/>
                <a:ea typeface="微软雅黑" panose="020B0503020204020204" pitchFamily="34" charset="-122"/>
              </a:rPr>
              <a:t>布局概念、布局常见版式</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889014" y="2163986"/>
            <a:ext cx="3018039" cy="523220"/>
          </a:xfrm>
          <a:prstGeom prst="rect">
            <a:avLst/>
          </a:prstGeom>
          <a:noFill/>
        </p:spPr>
        <p:txBody>
          <a:bodyPr wrap="square" rtlCol="0">
            <a:spAutoFit/>
          </a:bodyPr>
          <a:lstStyle/>
          <a:p>
            <a:r>
              <a:rPr lang="zh-CN" altLang="zh-CN" sz="2800" dirty="0" smtClean="0">
                <a:solidFill>
                  <a:srgbClr val="595E64"/>
                </a:solidFill>
                <a:latin typeface="微软雅黑" panose="020B0503020204020204" pitchFamily="34" charset="-122"/>
                <a:ea typeface="微软雅黑" panose="020B0503020204020204" pitchFamily="34" charset="-122"/>
              </a:rPr>
              <a:t>理解布局思想</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27" name="等腰三角形 26"/>
          <p:cNvSpPr/>
          <p:nvPr/>
        </p:nvSpPr>
        <p:spPr>
          <a:xfrm rot="5400000" flipH="1">
            <a:off x="3202101" y="2256053"/>
            <a:ext cx="519388" cy="339089"/>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889015" y="3298603"/>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掌握布局的方法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29" name="等腰三角形 28"/>
          <p:cNvSpPr/>
          <p:nvPr/>
        </p:nvSpPr>
        <p:spPr>
          <a:xfrm rot="5400000" flipH="1">
            <a:off x="3202102" y="3390670"/>
            <a:ext cx="519388" cy="339089"/>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903082" y="4419145"/>
            <a:ext cx="5072106"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掌握相对定位、绝对定位</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30" name="等腰三角形 29"/>
          <p:cNvSpPr/>
          <p:nvPr/>
        </p:nvSpPr>
        <p:spPr>
          <a:xfrm rot="5400000" flipH="1">
            <a:off x="3216170" y="4511212"/>
            <a:ext cx="519388" cy="339089"/>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1"/>
          <p:cNvSpPr txBox="1"/>
          <p:nvPr/>
        </p:nvSpPr>
        <p:spPr>
          <a:xfrm>
            <a:off x="3886669" y="5457808"/>
            <a:ext cx="4736825"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熟练使用布局</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flipH="1">
            <a:off x="3199757" y="5549875"/>
            <a:ext cx="519388" cy="33908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3641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9" name="TextBox 8"/>
          <p:cNvSpPr txBox="1"/>
          <p:nvPr/>
        </p:nvSpPr>
        <p:spPr>
          <a:xfrm>
            <a:off x="539552" y="1042191"/>
            <a:ext cx="1892441" cy="584775"/>
          </a:xfrm>
          <a:prstGeom prst="rect">
            <a:avLst/>
          </a:prstGeom>
          <a:noFill/>
        </p:spPr>
        <p:txBody>
          <a:bodyPr wrap="none">
            <a:spAutoFit/>
          </a:bodyPr>
          <a:lstStyle/>
          <a:p>
            <a:pPr>
              <a:defRPr/>
            </a:pPr>
            <a:r>
              <a:rPr lang="en-US" altLang="zh-CN" sz="3200" dirty="0">
                <a:latin typeface="微软雅黑" pitchFamily="34" charset="-122"/>
                <a:ea typeface="微软雅黑" pitchFamily="34" charset="-122"/>
              </a:rPr>
              <a:t>f</a:t>
            </a:r>
            <a:r>
              <a:rPr lang="en-US" altLang="zh-CN" sz="3200" dirty="0" smtClean="0">
                <a:latin typeface="微软雅黑" pitchFamily="34" charset="-122"/>
                <a:ea typeface="微软雅黑" pitchFamily="34" charset="-122"/>
              </a:rPr>
              <a:t>loat</a:t>
            </a:r>
            <a:r>
              <a:rPr lang="zh-CN" altLang="en-US" sz="3200" dirty="0">
                <a:latin typeface="微软雅黑" pitchFamily="34" charset="-122"/>
                <a:ea typeface="微软雅黑" pitchFamily="34" charset="-122"/>
              </a:rPr>
              <a:t>应用</a:t>
            </a:r>
          </a:p>
        </p:txBody>
      </p:sp>
      <p:sp>
        <p:nvSpPr>
          <p:cNvPr id="7" name="矩形 9"/>
          <p:cNvSpPr>
            <a:spLocks noChangeArrowheads="1"/>
          </p:cNvSpPr>
          <p:nvPr/>
        </p:nvSpPr>
        <p:spPr bwMode="auto">
          <a:xfrm>
            <a:off x="276241" y="1623370"/>
            <a:ext cx="777557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2" indent="-457200" defTabSz="1066800">
              <a:lnSpc>
                <a:spcPct val="150000"/>
              </a:lnSpc>
              <a:spcAft>
                <a:spcPct val="15000"/>
              </a:spcAft>
              <a:buFont typeface="Arial" charset="0"/>
              <a:buAutoNum type="arabicPeriod"/>
            </a:pPr>
            <a:r>
              <a:rPr lang="zh-CN" altLang="en-US" sz="2400" dirty="0">
                <a:solidFill>
                  <a:srgbClr val="C00000"/>
                </a:solidFill>
                <a:latin typeface="微软雅黑" pitchFamily="34" charset="-122"/>
                <a:ea typeface="微软雅黑" pitchFamily="34" charset="-122"/>
              </a:rPr>
              <a:t>浮动元素距离父元素边框的位置，是该侧的父元素</a:t>
            </a:r>
            <a:r>
              <a:rPr lang="en-US" altLang="zh-CN" sz="2400" dirty="0">
                <a:solidFill>
                  <a:srgbClr val="C00000"/>
                </a:solidFill>
                <a:latin typeface="微软雅黑" pitchFamily="34" charset="-122"/>
                <a:ea typeface="微软雅黑" pitchFamily="34" charset="-122"/>
              </a:rPr>
              <a:t>padding+</a:t>
            </a:r>
            <a:r>
              <a:rPr lang="zh-CN" altLang="en-US" sz="2400" dirty="0">
                <a:solidFill>
                  <a:srgbClr val="C00000"/>
                </a:solidFill>
                <a:latin typeface="微软雅黑" pitchFamily="34" charset="-122"/>
                <a:ea typeface="微软雅黑" pitchFamily="34" charset="-122"/>
              </a:rPr>
              <a:t>自身</a:t>
            </a:r>
            <a:r>
              <a:rPr lang="en-US" altLang="zh-CN" sz="2400" dirty="0">
                <a:solidFill>
                  <a:srgbClr val="C00000"/>
                </a:solidFill>
                <a:latin typeface="微软雅黑" pitchFamily="34" charset="-122"/>
                <a:ea typeface="微软雅黑" pitchFamily="34" charset="-122"/>
              </a:rPr>
              <a:t>margin</a:t>
            </a:r>
            <a:r>
              <a:rPr lang="zh-CN" altLang="en-US" sz="2400" dirty="0">
                <a:solidFill>
                  <a:srgbClr val="C00000"/>
                </a:solidFill>
                <a:latin typeface="微软雅黑" pitchFamily="34" charset="-122"/>
                <a:ea typeface="微软雅黑" pitchFamily="34" charset="-122"/>
              </a:rPr>
              <a:t>的值</a:t>
            </a:r>
            <a:endParaRPr lang="en-US" altLang="zh-CN" sz="2400" dirty="0">
              <a:solidFill>
                <a:srgbClr val="C00000"/>
              </a:solidFill>
              <a:latin typeface="微软雅黑" pitchFamily="34" charset="-122"/>
              <a:ea typeface="微软雅黑" pitchFamily="34" charset="-122"/>
            </a:endParaRPr>
          </a:p>
          <a:p>
            <a:pPr lvl="2" indent="-457200" defTabSz="1066800">
              <a:lnSpc>
                <a:spcPct val="150000"/>
              </a:lnSpc>
              <a:spcAft>
                <a:spcPct val="15000"/>
              </a:spcAft>
              <a:buFont typeface="Arial" charset="0"/>
              <a:buAutoNum type="arabicPeriod"/>
            </a:pPr>
            <a:r>
              <a:rPr lang="zh-CN" altLang="en-US" sz="2400" dirty="0">
                <a:solidFill>
                  <a:srgbClr val="C00000"/>
                </a:solidFill>
                <a:latin typeface="微软雅黑" pitchFamily="34" charset="-122"/>
                <a:ea typeface="微软雅黑" pitchFamily="34" charset="-122"/>
              </a:rPr>
              <a:t>通常不会超过父元素的边界</a:t>
            </a:r>
            <a:endParaRPr lang="en-US" altLang="zh-CN" sz="2400" dirty="0">
              <a:solidFill>
                <a:srgbClr val="C00000"/>
              </a:solidFill>
              <a:latin typeface="微软雅黑" pitchFamily="34" charset="-122"/>
              <a:ea typeface="微软雅黑" pitchFamily="34" charset="-122"/>
            </a:endParaRPr>
          </a:p>
          <a:p>
            <a:pPr lvl="2" indent="-457200" defTabSz="1066800">
              <a:lnSpc>
                <a:spcPct val="150000"/>
              </a:lnSpc>
              <a:spcAft>
                <a:spcPct val="15000"/>
              </a:spcAft>
              <a:buFont typeface="Arial" charset="0"/>
              <a:buAutoNum type="arabicPeriod"/>
            </a:pPr>
            <a:r>
              <a:rPr lang="zh-CN" altLang="en-US" sz="2400" dirty="0">
                <a:solidFill>
                  <a:srgbClr val="C00000"/>
                </a:solidFill>
                <a:latin typeface="微软雅黑" pitchFamily="34" charset="-122"/>
                <a:ea typeface="微软雅黑" pitchFamily="34" charset="-122"/>
              </a:rPr>
              <a:t>元素一旦浮动就不属于父元素了</a:t>
            </a:r>
            <a:endParaRPr lang="en-US" altLang="zh-CN" sz="2400" dirty="0">
              <a:solidFill>
                <a:srgbClr val="C00000"/>
              </a:solidFill>
              <a:latin typeface="微软雅黑" pitchFamily="34" charset="-122"/>
              <a:ea typeface="微软雅黑" pitchFamily="34" charset="-122"/>
            </a:endParaRPr>
          </a:p>
          <a:p>
            <a:pPr lvl="2" indent="-457200" defTabSz="1066800">
              <a:lnSpc>
                <a:spcPct val="150000"/>
              </a:lnSpc>
              <a:spcAft>
                <a:spcPct val="15000"/>
              </a:spcAft>
              <a:buFont typeface="Arial" charset="0"/>
              <a:buAutoNum type="arabicPeriod"/>
            </a:pPr>
            <a:r>
              <a:rPr lang="zh-CN" altLang="en-US" sz="2400" dirty="0">
                <a:solidFill>
                  <a:srgbClr val="C00000"/>
                </a:solidFill>
                <a:latin typeface="微软雅黑" pitchFamily="34" charset="-122"/>
                <a:ea typeface="微软雅黑" pitchFamily="34" charset="-122"/>
              </a:rPr>
              <a:t>浮动元素不会相互重叠</a:t>
            </a:r>
          </a:p>
          <a:p>
            <a:pPr lvl="2" indent="-457200" defTabSz="1066800">
              <a:lnSpc>
                <a:spcPct val="150000"/>
              </a:lnSpc>
              <a:spcAft>
                <a:spcPct val="15000"/>
              </a:spcAft>
              <a:buFont typeface="Arial" charset="0"/>
              <a:buAutoNum type="arabicPeriod"/>
            </a:pPr>
            <a:r>
              <a:rPr lang="zh-CN" altLang="en-US" sz="2400" dirty="0">
                <a:solidFill>
                  <a:srgbClr val="C00000"/>
                </a:solidFill>
                <a:latin typeface="微软雅黑" pitchFamily="34" charset="-122"/>
                <a:ea typeface="微软雅黑" pitchFamily="34" charset="-122"/>
              </a:rPr>
              <a:t>不能上下</a:t>
            </a:r>
            <a:r>
              <a:rPr lang="zh-CN" altLang="en-US" sz="2400" dirty="0" smtClean="0">
                <a:solidFill>
                  <a:srgbClr val="C00000"/>
                </a:solidFill>
                <a:latin typeface="微软雅黑" pitchFamily="34" charset="-122"/>
                <a:ea typeface="微软雅黑" pitchFamily="34" charset="-122"/>
              </a:rPr>
              <a:t>浮动，通常只设一种浮动即可</a:t>
            </a:r>
            <a:endParaRPr lang="en-US" altLang="zh-CN" sz="2400" dirty="0">
              <a:solidFill>
                <a:srgbClr val="C00000"/>
              </a:solidFill>
              <a:latin typeface="微软雅黑" pitchFamily="34" charset="-122"/>
              <a:ea typeface="微软雅黑" pitchFamily="34" charset="-122"/>
            </a:endParaRPr>
          </a:p>
          <a:p>
            <a:pPr lvl="2" indent="-457200" defTabSz="1066800">
              <a:lnSpc>
                <a:spcPct val="150000"/>
              </a:lnSpc>
              <a:spcAft>
                <a:spcPct val="15000"/>
              </a:spcAft>
              <a:buFont typeface="Arial" charset="0"/>
              <a:buAutoNum type="arabicPeriod"/>
            </a:pPr>
            <a:r>
              <a:rPr lang="zh-CN" altLang="en-US" sz="2400" dirty="0" smtClean="0">
                <a:solidFill>
                  <a:srgbClr val="C00000"/>
                </a:solidFill>
                <a:latin typeface="微软雅黑" pitchFamily="34" charset="-122"/>
                <a:ea typeface="微软雅黑" pitchFamily="34" charset="-122"/>
              </a:rPr>
              <a:t>如果父元素宽度</a:t>
            </a:r>
            <a:r>
              <a:rPr lang="zh-CN" altLang="en-US" sz="2400" dirty="0">
                <a:solidFill>
                  <a:srgbClr val="C00000"/>
                </a:solidFill>
                <a:latin typeface="微软雅黑" pitchFamily="34" charset="-122"/>
                <a:ea typeface="微软雅黑" pitchFamily="34" charset="-122"/>
              </a:rPr>
              <a:t>不够，浮动元素会另起一行显示。</a:t>
            </a:r>
            <a:endParaRPr lang="en-US" altLang="zh-CN" sz="24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8190487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9281"/>
            <a:ext cx="9144000" cy="211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274127" y="5733403"/>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11_4</a:t>
            </a:r>
            <a:endParaRPr lang="zh-CN" altLang="en-US" sz="2000" dirty="0">
              <a:latin typeface="微软雅黑" pitchFamily="34" charset="-122"/>
              <a:ea typeface="微软雅黑" pitchFamily="34" charset="-122"/>
            </a:endParaRPr>
          </a:p>
        </p:txBody>
      </p:sp>
      <p:sp>
        <p:nvSpPr>
          <p:cNvPr id="3" name="TextBox 2"/>
          <p:cNvSpPr txBox="1"/>
          <p:nvPr/>
        </p:nvSpPr>
        <p:spPr>
          <a:xfrm>
            <a:off x="534569" y="942526"/>
            <a:ext cx="1415772" cy="584775"/>
          </a:xfrm>
          <a:prstGeom prst="rect">
            <a:avLst/>
          </a:prstGeom>
          <a:noFill/>
        </p:spPr>
        <p:txBody>
          <a:bodyPr wrap="none" rtlCol="0">
            <a:spAutoFit/>
          </a:bodyPr>
          <a:lstStyle/>
          <a:p>
            <a:r>
              <a:rPr lang="zh-CN" altLang="en-US" sz="3200" dirty="0" smtClean="0">
                <a:latin typeface="微软雅黑" pitchFamily="34" charset="-122"/>
                <a:ea typeface="微软雅黑" pitchFamily="34" charset="-122"/>
              </a:rPr>
              <a:t>练习：</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15721072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8" name="矩形 41"/>
          <p:cNvSpPr txBox="1">
            <a:spLocks noChangeArrowheads="1"/>
          </p:cNvSpPr>
          <p:nvPr/>
        </p:nvSpPr>
        <p:spPr bwMode="auto">
          <a:xfrm>
            <a:off x="457200" y="1196975"/>
            <a:ext cx="8229600" cy="719138"/>
          </a:xfrm>
          <a:prstGeom prst="rect">
            <a:avLst/>
          </a:prstGeom>
          <a:noFill/>
          <a:ln w="9525">
            <a:noFill/>
            <a:miter lim="800000"/>
            <a:headEnd/>
            <a:tailEnd/>
          </a:ln>
        </p:spPr>
        <p:txBody>
          <a:bodyPr/>
          <a:lstStyle/>
          <a:p>
            <a:pPr>
              <a:defRPr/>
            </a:pPr>
            <a:r>
              <a:rPr lang="zh-CN" altLang="en-US" sz="3200" dirty="0" smtClean="0">
                <a:solidFill>
                  <a:schemeClr val="tx1"/>
                </a:solidFill>
                <a:latin typeface="微软雅黑" pitchFamily="34" charset="-122"/>
                <a:ea typeface="微软雅黑" pitchFamily="34" charset="-122"/>
              </a:rPr>
              <a:t>溢出处理</a:t>
            </a:r>
            <a:r>
              <a:rPr lang="en-US" altLang="zh-CN" sz="3200" dirty="0" smtClean="0">
                <a:solidFill>
                  <a:schemeClr val="tx1"/>
                </a:solidFill>
                <a:latin typeface="微软雅黑" pitchFamily="34" charset="-122"/>
                <a:ea typeface="微软雅黑" pitchFamily="34" charset="-122"/>
              </a:rPr>
              <a:t>- overflow</a:t>
            </a:r>
            <a:endParaRPr lang="en-US" altLang="zh-CN" sz="3200" dirty="0">
              <a:solidFill>
                <a:schemeClr val="tx1"/>
              </a:solidFill>
              <a:latin typeface="微软雅黑" pitchFamily="34" charset="-122"/>
              <a:ea typeface="微软雅黑" pitchFamily="34" charset="-122"/>
            </a:endParaRPr>
          </a:p>
        </p:txBody>
      </p:sp>
      <p:sp>
        <p:nvSpPr>
          <p:cNvPr id="9" name="矩形 38"/>
          <p:cNvSpPr>
            <a:spLocks noChangeArrowheads="1"/>
          </p:cNvSpPr>
          <p:nvPr/>
        </p:nvSpPr>
        <p:spPr bwMode="auto">
          <a:xfrm>
            <a:off x="755650" y="1887538"/>
            <a:ext cx="7704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7030A0"/>
                </a:solidFill>
                <a:latin typeface="微软雅黑" pitchFamily="34" charset="-122"/>
                <a:ea typeface="微软雅黑" pitchFamily="34" charset="-122"/>
              </a:rPr>
              <a:t>定义溢出元素内容区的内容会如何处理</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98" y="2581054"/>
            <a:ext cx="8481003" cy="315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165230" y="1356489"/>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11_5</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2664317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8" name="矩形 41"/>
          <p:cNvSpPr txBox="1">
            <a:spLocks noChangeArrowheads="1"/>
          </p:cNvSpPr>
          <p:nvPr/>
        </p:nvSpPr>
        <p:spPr bwMode="auto">
          <a:xfrm>
            <a:off x="457200" y="1196975"/>
            <a:ext cx="8229600" cy="719138"/>
          </a:xfrm>
          <a:prstGeom prst="rect">
            <a:avLst/>
          </a:prstGeom>
          <a:noFill/>
          <a:ln w="9525">
            <a:noFill/>
            <a:miter lim="800000"/>
            <a:headEnd/>
            <a:tailEnd/>
          </a:ln>
        </p:spPr>
        <p:txBody>
          <a:bodyPr/>
          <a:lstStyle/>
          <a:p>
            <a:pPr>
              <a:defRPr/>
            </a:pPr>
            <a:r>
              <a:rPr lang="en-US" altLang="zh-CN" sz="3200" dirty="0" smtClean="0">
                <a:solidFill>
                  <a:schemeClr val="tx1"/>
                </a:solidFill>
                <a:latin typeface="微软雅黑" pitchFamily="34" charset="-122"/>
                <a:ea typeface="微软雅黑" pitchFamily="34" charset="-122"/>
              </a:rPr>
              <a:t>overflow</a:t>
            </a:r>
            <a:endParaRPr lang="en-US" altLang="zh-CN" sz="3200" dirty="0">
              <a:solidFill>
                <a:schemeClr val="tx1"/>
              </a:solidFill>
              <a:latin typeface="微软雅黑" pitchFamily="34" charset="-122"/>
              <a:ea typeface="微软雅黑" pitchFamily="34" charset="-122"/>
            </a:endParaRPr>
          </a:p>
        </p:txBody>
      </p:sp>
      <p:sp>
        <p:nvSpPr>
          <p:cNvPr id="9" name="矩形 38"/>
          <p:cNvSpPr>
            <a:spLocks noChangeArrowheads="1"/>
          </p:cNvSpPr>
          <p:nvPr/>
        </p:nvSpPr>
        <p:spPr bwMode="auto">
          <a:xfrm>
            <a:off x="755650" y="1887538"/>
            <a:ext cx="77041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sz="2400" dirty="0" smtClean="0">
                <a:solidFill>
                  <a:srgbClr val="7030A0"/>
                </a:solidFill>
                <a:latin typeface="微软雅黑" pitchFamily="34" charset="-122"/>
                <a:ea typeface="微软雅黑" pitchFamily="34" charset="-122"/>
              </a:rPr>
              <a:t>1</a:t>
            </a:r>
            <a:r>
              <a:rPr lang="zh-CN" altLang="en-US" sz="2400" dirty="0" smtClean="0">
                <a:solidFill>
                  <a:srgbClr val="7030A0"/>
                </a:solidFill>
                <a:latin typeface="微软雅黑" pitchFamily="34" charset="-122"/>
                <a:ea typeface="微软雅黑" pitchFamily="34" charset="-122"/>
              </a:rPr>
              <a:t>、父元素</a:t>
            </a:r>
            <a:r>
              <a:rPr lang="zh-CN" altLang="en-US" sz="2400" dirty="0" smtClean="0">
                <a:solidFill>
                  <a:srgbClr val="FF0000"/>
                </a:solidFill>
                <a:latin typeface="微软雅黑" pitchFamily="34" charset="-122"/>
                <a:ea typeface="微软雅黑" pitchFamily="34" charset="-122"/>
              </a:rPr>
              <a:t>不设</a:t>
            </a:r>
            <a:r>
              <a:rPr lang="zh-CN" altLang="en-US" sz="2400" dirty="0" smtClean="0">
                <a:solidFill>
                  <a:srgbClr val="7030A0"/>
                </a:solidFill>
                <a:latin typeface="微软雅黑" pitchFamily="34" charset="-122"/>
                <a:ea typeface="微软雅黑" pitchFamily="34" charset="-122"/>
              </a:rPr>
              <a:t>高度并且子元素浮动时，使父元素高度自动适应子元素高度。</a:t>
            </a:r>
            <a:endParaRPr lang="en-US" altLang="zh-CN" sz="2400" dirty="0" smtClean="0">
              <a:solidFill>
                <a:srgbClr val="7030A0"/>
              </a:solidFill>
              <a:latin typeface="微软雅黑" pitchFamily="34" charset="-122"/>
              <a:ea typeface="微软雅黑" pitchFamily="34" charset="-122"/>
            </a:endParaRPr>
          </a:p>
          <a:p>
            <a:pPr>
              <a:lnSpc>
                <a:spcPct val="150000"/>
              </a:lnSpc>
            </a:pPr>
            <a:r>
              <a:rPr lang="en-US" altLang="zh-CN" sz="2400" dirty="0" smtClean="0">
                <a:solidFill>
                  <a:srgbClr val="7030A0"/>
                </a:solidFill>
                <a:latin typeface="微软雅黑" pitchFamily="34" charset="-122"/>
                <a:ea typeface="微软雅黑" pitchFamily="34" charset="-122"/>
              </a:rPr>
              <a:t>2</a:t>
            </a:r>
            <a:r>
              <a:rPr lang="zh-CN" altLang="en-US" sz="2400" dirty="0" smtClean="0">
                <a:solidFill>
                  <a:srgbClr val="7030A0"/>
                </a:solidFill>
                <a:latin typeface="微软雅黑" pitchFamily="34" charset="-122"/>
                <a:ea typeface="微软雅黑" pitchFamily="34" charset="-122"/>
              </a:rPr>
              <a:t>、父元素</a:t>
            </a:r>
            <a:r>
              <a:rPr lang="zh-CN" altLang="en-US" sz="2400" dirty="0" smtClean="0">
                <a:solidFill>
                  <a:srgbClr val="FF0000"/>
                </a:solidFill>
                <a:latin typeface="微软雅黑" pitchFamily="34" charset="-122"/>
                <a:ea typeface="微软雅黑" pitchFamily="34" charset="-122"/>
              </a:rPr>
              <a:t>设置</a:t>
            </a:r>
            <a:r>
              <a:rPr lang="zh-CN" altLang="en-US" sz="2400" dirty="0" smtClean="0">
                <a:solidFill>
                  <a:srgbClr val="7030A0"/>
                </a:solidFill>
                <a:latin typeface="微软雅黑" pitchFamily="34" charset="-122"/>
                <a:ea typeface="微软雅黑" pitchFamily="34" charset="-122"/>
              </a:rPr>
              <a:t>的高度或宽度</a:t>
            </a:r>
            <a:r>
              <a:rPr lang="zh-CN" altLang="en-US" sz="2400" dirty="0" smtClean="0">
                <a:solidFill>
                  <a:srgbClr val="FF0000"/>
                </a:solidFill>
                <a:latin typeface="微软雅黑" pitchFamily="34" charset="-122"/>
                <a:ea typeface="微软雅黑" pitchFamily="34" charset="-122"/>
              </a:rPr>
              <a:t>小于</a:t>
            </a:r>
            <a:r>
              <a:rPr lang="zh-CN" altLang="en-US" sz="2400" dirty="0" smtClean="0">
                <a:solidFill>
                  <a:srgbClr val="7030A0"/>
                </a:solidFill>
                <a:latin typeface="微软雅黑" pitchFamily="34" charset="-122"/>
                <a:ea typeface="微软雅黑" pitchFamily="34" charset="-122"/>
              </a:rPr>
              <a:t>子元素时，使父元素出现相应滚动条或隐藏子元素超出部分内容。</a:t>
            </a:r>
            <a:endParaRPr lang="en-US" altLang="zh-CN" sz="2400" dirty="0" smtClean="0">
              <a:solidFill>
                <a:srgbClr val="7030A0"/>
              </a:solidFill>
              <a:latin typeface="微软雅黑" pitchFamily="34" charset="-122"/>
              <a:ea typeface="微软雅黑" pitchFamily="34" charset="-122"/>
            </a:endParaRPr>
          </a:p>
          <a:p>
            <a:endParaRPr lang="zh-CN" altLang="en-US" sz="2400" dirty="0">
              <a:solidFill>
                <a:srgbClr val="7030A0"/>
              </a:solidFill>
              <a:latin typeface="微软雅黑" pitchFamily="34" charset="-122"/>
              <a:ea typeface="微软雅黑" pitchFamily="34" charset="-122"/>
            </a:endParaRPr>
          </a:p>
        </p:txBody>
      </p:sp>
    </p:spTree>
    <p:extLst>
      <p:ext uri="{BB962C8B-B14F-4D97-AF65-F5344CB8AC3E}">
        <p14:creationId xmlns:p14="http://schemas.microsoft.com/office/powerpoint/2010/main" val="10831091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sp>
        <p:nvSpPr>
          <p:cNvPr id="5" name="矩形 12"/>
          <p:cNvSpPr>
            <a:spLocks noChangeArrowheads="1"/>
          </p:cNvSpPr>
          <p:nvPr/>
        </p:nvSpPr>
        <p:spPr bwMode="white">
          <a:xfrm>
            <a:off x="900113" y="3136900"/>
            <a:ext cx="5616575" cy="2308225"/>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a:spAutoFit/>
          </a:bodyPr>
          <a:lstStyle/>
          <a:p>
            <a:pPr>
              <a:lnSpc>
                <a:spcPct val="150000"/>
              </a:lnSpc>
              <a:defRPr/>
            </a:pPr>
            <a:r>
              <a:rPr lang="en-US" altLang="zh-CN" sz="2400" dirty="0">
                <a:solidFill>
                  <a:srgbClr val="C00000"/>
                </a:solidFill>
                <a:ea typeface="宋体" pitchFamily="2" charset="-122"/>
              </a:rPr>
              <a:t>left</a:t>
            </a:r>
            <a:r>
              <a:rPr lang="zh-CN" altLang="en-US" sz="2400" dirty="0">
                <a:solidFill>
                  <a:srgbClr val="C00000"/>
                </a:solidFill>
                <a:latin typeface="微软雅黑" pitchFamily="34" charset="-122"/>
                <a:ea typeface="微软雅黑" pitchFamily="34" charset="-122"/>
              </a:rPr>
              <a:t>：</a:t>
            </a:r>
            <a:r>
              <a:rPr lang="zh-CN" altLang="en-US" sz="2400" dirty="0">
                <a:solidFill>
                  <a:schemeClr val="tx2"/>
                </a:solidFill>
                <a:latin typeface="微软雅黑" pitchFamily="34" charset="-122"/>
                <a:ea typeface="微软雅黑" pitchFamily="34" charset="-122"/>
              </a:rPr>
              <a:t>不允许左边有浮动的元素</a:t>
            </a:r>
            <a:endParaRPr lang="en-US" altLang="zh-CN" sz="2400" dirty="0">
              <a:solidFill>
                <a:schemeClr val="tx2"/>
              </a:solidFill>
              <a:latin typeface="微软雅黑" pitchFamily="34" charset="-122"/>
              <a:ea typeface="微软雅黑" pitchFamily="34" charset="-122"/>
            </a:endParaRPr>
          </a:p>
          <a:p>
            <a:pPr>
              <a:lnSpc>
                <a:spcPct val="150000"/>
              </a:lnSpc>
              <a:defRPr/>
            </a:pPr>
            <a:r>
              <a:rPr lang="en-US" altLang="zh-CN" sz="2400" dirty="0">
                <a:solidFill>
                  <a:srgbClr val="C00000"/>
                </a:solidFill>
                <a:ea typeface="宋体" pitchFamily="2" charset="-122"/>
              </a:rPr>
              <a:t>right</a:t>
            </a:r>
            <a:r>
              <a:rPr lang="zh-CN" altLang="en-US" sz="2400" dirty="0">
                <a:solidFill>
                  <a:srgbClr val="C00000"/>
                </a:solidFill>
                <a:latin typeface="微软雅黑" pitchFamily="34" charset="-122"/>
                <a:ea typeface="微软雅黑" pitchFamily="34" charset="-122"/>
              </a:rPr>
              <a:t>：</a:t>
            </a:r>
            <a:r>
              <a:rPr lang="zh-CN" altLang="en-US" sz="2400" dirty="0">
                <a:solidFill>
                  <a:schemeClr val="tx2"/>
                </a:solidFill>
                <a:latin typeface="微软雅黑" pitchFamily="34" charset="-122"/>
                <a:ea typeface="微软雅黑" pitchFamily="34" charset="-122"/>
              </a:rPr>
              <a:t>不允许右边有浮动的元素</a:t>
            </a:r>
            <a:endParaRPr lang="en-US" altLang="zh-CN" sz="2400" b="1" dirty="0">
              <a:solidFill>
                <a:schemeClr val="tx2"/>
              </a:solidFill>
              <a:latin typeface="微软雅黑" pitchFamily="34" charset="-122"/>
              <a:ea typeface="微软雅黑" pitchFamily="34" charset="-122"/>
            </a:endParaRPr>
          </a:p>
          <a:p>
            <a:pPr>
              <a:lnSpc>
                <a:spcPct val="150000"/>
              </a:lnSpc>
              <a:defRPr/>
            </a:pPr>
            <a:r>
              <a:rPr lang="en-US" altLang="zh-CN" sz="2400" dirty="0">
                <a:solidFill>
                  <a:srgbClr val="C00000"/>
                </a:solidFill>
                <a:ea typeface="宋体" pitchFamily="2" charset="-122"/>
              </a:rPr>
              <a:t>both</a:t>
            </a:r>
            <a:r>
              <a:rPr lang="zh-CN" altLang="en-US" sz="2400" dirty="0">
                <a:solidFill>
                  <a:srgbClr val="C00000"/>
                </a:solidFill>
                <a:latin typeface="微软雅黑" pitchFamily="34" charset="-122"/>
                <a:ea typeface="微软雅黑" pitchFamily="34" charset="-122"/>
              </a:rPr>
              <a:t>：</a:t>
            </a:r>
            <a:r>
              <a:rPr lang="zh-CN" altLang="en-US" sz="2400" dirty="0">
                <a:solidFill>
                  <a:schemeClr val="tx2"/>
                </a:solidFill>
                <a:latin typeface="微软雅黑" pitchFamily="34" charset="-122"/>
                <a:ea typeface="微软雅黑" pitchFamily="34" charset="-122"/>
              </a:rPr>
              <a:t>不允许左右两边有浮动的元素</a:t>
            </a:r>
            <a:endParaRPr lang="en-US" altLang="zh-CN" sz="2400" dirty="0">
              <a:solidFill>
                <a:schemeClr val="tx2"/>
              </a:solidFill>
              <a:latin typeface="微软雅黑" pitchFamily="34" charset="-122"/>
              <a:ea typeface="微软雅黑" pitchFamily="34" charset="-122"/>
            </a:endParaRPr>
          </a:p>
          <a:p>
            <a:pPr>
              <a:lnSpc>
                <a:spcPct val="150000"/>
              </a:lnSpc>
              <a:defRPr/>
            </a:pPr>
            <a:r>
              <a:rPr lang="en-US" altLang="zh-CN" sz="2400" dirty="0">
                <a:solidFill>
                  <a:srgbClr val="C00000"/>
                </a:solidFill>
                <a:latin typeface="微软雅黑" pitchFamily="34" charset="-122"/>
                <a:ea typeface="微软雅黑" pitchFamily="34" charset="-122"/>
              </a:rPr>
              <a:t>none</a:t>
            </a:r>
            <a:r>
              <a:rPr lang="zh-CN" altLang="en-US" sz="2400" dirty="0">
                <a:solidFill>
                  <a:srgbClr val="C00000"/>
                </a:solidFill>
                <a:latin typeface="微软雅黑" pitchFamily="34" charset="-122"/>
                <a:ea typeface="微软雅黑" pitchFamily="34" charset="-122"/>
              </a:rPr>
              <a:t>：</a:t>
            </a:r>
            <a:r>
              <a:rPr lang="zh-CN" altLang="en-US" sz="2400" dirty="0">
                <a:solidFill>
                  <a:schemeClr val="tx2"/>
                </a:solidFill>
                <a:latin typeface="微软雅黑" pitchFamily="34" charset="-122"/>
                <a:ea typeface="微软雅黑" pitchFamily="34" charset="-122"/>
              </a:rPr>
              <a:t>默认值，可以浮动</a:t>
            </a:r>
            <a:endParaRPr lang="en-US" altLang="zh-CN" sz="2400" dirty="0">
              <a:solidFill>
                <a:schemeClr val="tx2"/>
              </a:solidFill>
              <a:latin typeface="微软雅黑" pitchFamily="34" charset="-122"/>
              <a:ea typeface="微软雅黑" pitchFamily="34" charset="-122"/>
            </a:endParaRPr>
          </a:p>
        </p:txBody>
      </p:sp>
      <p:sp>
        <p:nvSpPr>
          <p:cNvPr id="7" name="矩形​​ 1"/>
          <p:cNvSpPr>
            <a:spLocks noChangeArrowheads="1"/>
          </p:cNvSpPr>
          <p:nvPr/>
        </p:nvSpPr>
        <p:spPr bwMode="auto">
          <a:xfrm>
            <a:off x="766763" y="2401888"/>
            <a:ext cx="54453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b="1" dirty="0">
                <a:solidFill>
                  <a:srgbClr val="C00000"/>
                </a:solidFill>
              </a:rPr>
              <a:t>clear: </a:t>
            </a:r>
            <a:r>
              <a:rPr lang="en-US" altLang="zh-CN" sz="3200" b="1" dirty="0">
                <a:solidFill>
                  <a:schemeClr val="tx2"/>
                </a:solidFill>
              </a:rPr>
              <a:t>left / right / both / none </a:t>
            </a:r>
            <a:endParaRPr lang="zh-CN" altLang="en-US" sz="3200" b="1" dirty="0">
              <a:solidFill>
                <a:schemeClr val="tx2"/>
              </a:solidFill>
            </a:endParaRPr>
          </a:p>
        </p:txBody>
      </p:sp>
      <p:sp>
        <p:nvSpPr>
          <p:cNvPr id="8" name="矩形 41"/>
          <p:cNvSpPr txBox="1">
            <a:spLocks noChangeArrowheads="1"/>
          </p:cNvSpPr>
          <p:nvPr/>
        </p:nvSpPr>
        <p:spPr bwMode="auto">
          <a:xfrm>
            <a:off x="457200" y="1196975"/>
            <a:ext cx="8229600" cy="719138"/>
          </a:xfrm>
          <a:prstGeom prst="rect">
            <a:avLst/>
          </a:prstGeom>
          <a:noFill/>
          <a:ln w="9525">
            <a:noFill/>
            <a:miter lim="800000"/>
            <a:headEnd/>
            <a:tailEnd/>
          </a:ln>
        </p:spPr>
        <p:txBody>
          <a:bodyPr/>
          <a:lstStyle/>
          <a:p>
            <a:pPr>
              <a:defRPr/>
            </a:pPr>
            <a:r>
              <a:rPr lang="zh-CN" altLang="en-US" sz="2800" dirty="0">
                <a:latin typeface="微软雅黑" pitchFamily="34" charset="-122"/>
                <a:ea typeface="微软雅黑" pitchFamily="34" charset="-122"/>
              </a:rPr>
              <a:t>清除</a:t>
            </a:r>
            <a:r>
              <a:rPr lang="zh-CN" altLang="en-US" sz="2800" dirty="0" smtClean="0">
                <a:latin typeface="微软雅黑" pitchFamily="34" charset="-122"/>
                <a:ea typeface="微软雅黑" pitchFamily="34" charset="-122"/>
              </a:rPr>
              <a:t>浮动 </a:t>
            </a:r>
            <a:r>
              <a:rPr lang="en-US" altLang="zh-CN" sz="2800" dirty="0" smtClean="0">
                <a:latin typeface="微软雅黑" pitchFamily="34" charset="-122"/>
                <a:ea typeface="微软雅黑" pitchFamily="34" charset="-122"/>
              </a:rPr>
              <a:t>- clear</a:t>
            </a:r>
            <a:endParaRPr lang="en-US" altLang="zh-CN" sz="2800" dirty="0">
              <a:latin typeface="微软雅黑" pitchFamily="34" charset="-122"/>
              <a:ea typeface="微软雅黑" pitchFamily="34" charset="-122"/>
            </a:endParaRPr>
          </a:p>
          <a:p>
            <a:pPr>
              <a:defRPr/>
            </a:pPr>
            <a:endParaRPr lang="en-US" altLang="zh-CN" sz="3200" dirty="0">
              <a:solidFill>
                <a:schemeClr val="tx1"/>
              </a:solidFill>
              <a:latin typeface="微软雅黑" pitchFamily="34" charset="-122"/>
            </a:endParaRPr>
          </a:p>
        </p:txBody>
      </p:sp>
      <p:sp>
        <p:nvSpPr>
          <p:cNvPr id="9" name="矩形 38"/>
          <p:cNvSpPr>
            <a:spLocks noChangeArrowheads="1"/>
          </p:cNvSpPr>
          <p:nvPr/>
        </p:nvSpPr>
        <p:spPr bwMode="auto">
          <a:xfrm>
            <a:off x="755650" y="1887538"/>
            <a:ext cx="7704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solidFill>
                  <a:srgbClr val="7030A0"/>
                </a:solidFill>
                <a:latin typeface="微软雅黑" pitchFamily="34" charset="-122"/>
                <a:ea typeface="微软雅黑" pitchFamily="34" charset="-122"/>
              </a:rPr>
              <a:t>用来设置该元素边上没有其他元素可以浮动</a:t>
            </a:r>
          </a:p>
        </p:txBody>
      </p:sp>
      <p:sp>
        <p:nvSpPr>
          <p:cNvPr id="10" name="TextBox 9"/>
          <p:cNvSpPr txBox="1"/>
          <p:nvPr/>
        </p:nvSpPr>
        <p:spPr>
          <a:xfrm>
            <a:off x="7165230" y="1356489"/>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11_6</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4466059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布局的方法</a:t>
            </a: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0" y="863686"/>
            <a:ext cx="5012966" cy="5384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17" y="819149"/>
            <a:ext cx="3930444" cy="491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771379" y="833217"/>
            <a:ext cx="8091267" cy="1094056"/>
            <a:chOff x="771379" y="833217"/>
            <a:chExt cx="8091267" cy="1094056"/>
          </a:xfrm>
        </p:grpSpPr>
        <p:sp>
          <p:nvSpPr>
            <p:cNvPr id="27" name="矩形 26"/>
            <p:cNvSpPr/>
            <p:nvPr/>
          </p:nvSpPr>
          <p:spPr>
            <a:xfrm>
              <a:off x="5568462" y="1634934"/>
              <a:ext cx="3294184" cy="29233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8" name="矩形 27"/>
            <p:cNvSpPr/>
            <p:nvPr/>
          </p:nvSpPr>
          <p:spPr>
            <a:xfrm>
              <a:off x="771379" y="833217"/>
              <a:ext cx="3885027" cy="193725"/>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31" name="组合 30"/>
          <p:cNvGrpSpPr/>
          <p:nvPr/>
        </p:nvGrpSpPr>
        <p:grpSpPr>
          <a:xfrm>
            <a:off x="769031" y="1026943"/>
            <a:ext cx="8091267" cy="1179342"/>
            <a:chOff x="771379" y="747931"/>
            <a:chExt cx="8091267" cy="1179342"/>
          </a:xfrm>
        </p:grpSpPr>
        <p:sp>
          <p:nvSpPr>
            <p:cNvPr id="32" name="矩形 31"/>
            <p:cNvSpPr/>
            <p:nvPr/>
          </p:nvSpPr>
          <p:spPr>
            <a:xfrm>
              <a:off x="5568462" y="1634934"/>
              <a:ext cx="3294184" cy="29233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3" name="矩形 32"/>
            <p:cNvSpPr/>
            <p:nvPr/>
          </p:nvSpPr>
          <p:spPr>
            <a:xfrm>
              <a:off x="771379" y="747931"/>
              <a:ext cx="3885027" cy="379826"/>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34" name="组合 33"/>
          <p:cNvGrpSpPr/>
          <p:nvPr/>
        </p:nvGrpSpPr>
        <p:grpSpPr>
          <a:xfrm>
            <a:off x="769031" y="1421725"/>
            <a:ext cx="8091267" cy="1194866"/>
            <a:chOff x="771379" y="495585"/>
            <a:chExt cx="8091267" cy="1194866"/>
          </a:xfrm>
        </p:grpSpPr>
        <p:sp>
          <p:nvSpPr>
            <p:cNvPr id="35" name="矩形 34"/>
            <p:cNvSpPr/>
            <p:nvPr/>
          </p:nvSpPr>
          <p:spPr>
            <a:xfrm>
              <a:off x="5568462" y="1283234"/>
              <a:ext cx="3294184" cy="29233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6" name="矩形 35"/>
            <p:cNvSpPr/>
            <p:nvPr/>
          </p:nvSpPr>
          <p:spPr>
            <a:xfrm>
              <a:off x="771379" y="495585"/>
              <a:ext cx="3885027" cy="1194866"/>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37" name="组合 36"/>
          <p:cNvGrpSpPr/>
          <p:nvPr/>
        </p:nvGrpSpPr>
        <p:grpSpPr>
          <a:xfrm>
            <a:off x="771379" y="2616591"/>
            <a:ext cx="8243667" cy="1448972"/>
            <a:chOff x="618979" y="1240434"/>
            <a:chExt cx="8243667" cy="1448972"/>
          </a:xfrm>
        </p:grpSpPr>
        <p:sp>
          <p:nvSpPr>
            <p:cNvPr id="38" name="矩形 37"/>
            <p:cNvSpPr/>
            <p:nvPr/>
          </p:nvSpPr>
          <p:spPr>
            <a:xfrm>
              <a:off x="5568462" y="1634934"/>
              <a:ext cx="3294184" cy="105447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9" name="矩形 38"/>
            <p:cNvSpPr/>
            <p:nvPr/>
          </p:nvSpPr>
          <p:spPr>
            <a:xfrm>
              <a:off x="618979" y="1240434"/>
              <a:ext cx="3885027" cy="1448972"/>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40" name="组合 39"/>
          <p:cNvGrpSpPr/>
          <p:nvPr/>
        </p:nvGrpSpPr>
        <p:grpSpPr>
          <a:xfrm>
            <a:off x="754963" y="4066350"/>
            <a:ext cx="8260083" cy="843275"/>
            <a:chOff x="602563" y="1634934"/>
            <a:chExt cx="8260083" cy="843275"/>
          </a:xfrm>
        </p:grpSpPr>
        <p:sp>
          <p:nvSpPr>
            <p:cNvPr id="41" name="矩形 40"/>
            <p:cNvSpPr/>
            <p:nvPr/>
          </p:nvSpPr>
          <p:spPr>
            <a:xfrm>
              <a:off x="5568462" y="1634934"/>
              <a:ext cx="3294184" cy="29233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2" name="矩形 41"/>
            <p:cNvSpPr/>
            <p:nvPr/>
          </p:nvSpPr>
          <p:spPr>
            <a:xfrm>
              <a:off x="602563" y="1635093"/>
              <a:ext cx="3885027" cy="843116"/>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43" name="组合 42"/>
          <p:cNvGrpSpPr/>
          <p:nvPr/>
        </p:nvGrpSpPr>
        <p:grpSpPr>
          <a:xfrm>
            <a:off x="769031" y="4361778"/>
            <a:ext cx="8246015" cy="1138690"/>
            <a:chOff x="616631" y="1634934"/>
            <a:chExt cx="8246015" cy="1138690"/>
          </a:xfrm>
        </p:grpSpPr>
        <p:sp>
          <p:nvSpPr>
            <p:cNvPr id="44" name="矩形 43"/>
            <p:cNvSpPr/>
            <p:nvPr/>
          </p:nvSpPr>
          <p:spPr>
            <a:xfrm>
              <a:off x="5568462" y="1634934"/>
              <a:ext cx="3294184" cy="29233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5" name="矩形 44"/>
            <p:cNvSpPr/>
            <p:nvPr/>
          </p:nvSpPr>
          <p:spPr>
            <a:xfrm>
              <a:off x="616631" y="2183745"/>
              <a:ext cx="3885027" cy="589879"/>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29" name="组合 28"/>
          <p:cNvGrpSpPr/>
          <p:nvPr/>
        </p:nvGrpSpPr>
        <p:grpSpPr>
          <a:xfrm>
            <a:off x="771379" y="2616591"/>
            <a:ext cx="8243667" cy="1448972"/>
            <a:chOff x="771379" y="2616591"/>
            <a:chExt cx="8243667" cy="1448972"/>
          </a:xfrm>
        </p:grpSpPr>
        <p:sp>
          <p:nvSpPr>
            <p:cNvPr id="26" name="矩形 25"/>
            <p:cNvSpPr/>
            <p:nvPr/>
          </p:nvSpPr>
          <p:spPr>
            <a:xfrm>
              <a:off x="6457071" y="3276275"/>
              <a:ext cx="2557975" cy="2620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771379" y="2616591"/>
              <a:ext cx="2436055" cy="14489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3291872" y="2614243"/>
            <a:ext cx="5720826" cy="1448972"/>
            <a:chOff x="3294220" y="2335231"/>
            <a:chExt cx="5720826" cy="1448972"/>
          </a:xfrm>
        </p:grpSpPr>
        <p:sp>
          <p:nvSpPr>
            <p:cNvPr id="50" name="矩形 49"/>
            <p:cNvSpPr/>
            <p:nvPr/>
          </p:nvSpPr>
          <p:spPr>
            <a:xfrm>
              <a:off x="6457071" y="3276275"/>
              <a:ext cx="2557975" cy="2620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294220" y="2335231"/>
              <a:ext cx="1237925" cy="14489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086575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708672" cy="68580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3997" y="1532003"/>
            <a:ext cx="1196609" cy="304698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2" name="组合 22"/>
          <p:cNvGrpSpPr/>
          <p:nvPr/>
        </p:nvGrpSpPr>
        <p:grpSpPr>
          <a:xfrm>
            <a:off x="1880272" y="2762260"/>
            <a:ext cx="349016" cy="469881"/>
            <a:chOff x="2099842" y="1975504"/>
            <a:chExt cx="823123" cy="831130"/>
          </a:xfrm>
          <a:solidFill>
            <a:schemeClr val="bg1"/>
          </a:solidFill>
        </p:grpSpPr>
        <p:sp>
          <p:nvSpPr>
            <p:cNvPr id="24" name="等腰三角形 23"/>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5400000" flipH="1">
            <a:off x="3230237" y="1177707"/>
            <a:ext cx="519388" cy="339089"/>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8"/>
          <p:cNvSpPr txBox="1"/>
          <p:nvPr/>
        </p:nvSpPr>
        <p:spPr>
          <a:xfrm>
            <a:off x="3917150" y="1085640"/>
            <a:ext cx="4440466"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布局的基本概念、版式</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39" name="文本框 19"/>
          <p:cNvSpPr txBox="1"/>
          <p:nvPr/>
        </p:nvSpPr>
        <p:spPr>
          <a:xfrm>
            <a:off x="3889014" y="2163986"/>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布局思想</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5400000" flipH="1">
            <a:off x="3202101" y="2256053"/>
            <a:ext cx="519388" cy="339089"/>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3889015" y="3298603"/>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如何布局</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2" name="等腰三角形 41"/>
          <p:cNvSpPr/>
          <p:nvPr/>
        </p:nvSpPr>
        <p:spPr>
          <a:xfrm rot="5400000" flipH="1">
            <a:off x="3202102" y="3390670"/>
            <a:ext cx="519388" cy="339089"/>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1"/>
          <p:cNvSpPr txBox="1"/>
          <p:nvPr/>
        </p:nvSpPr>
        <p:spPr>
          <a:xfrm>
            <a:off x="3903082" y="4419145"/>
            <a:ext cx="4495329"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相对定位、绝对定位</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44" name="等腰三角形 43"/>
          <p:cNvSpPr/>
          <p:nvPr/>
        </p:nvSpPr>
        <p:spPr>
          <a:xfrm rot="5400000" flipH="1">
            <a:off x="3216170" y="4511212"/>
            <a:ext cx="519388" cy="339089"/>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7878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相对定位、绝对定位</a:t>
            </a:r>
            <a:endParaRPr lang="zh-CN" altLang="en-US" dirty="0"/>
          </a:p>
        </p:txBody>
      </p:sp>
      <p:sp>
        <p:nvSpPr>
          <p:cNvPr id="4" name="TextBox 3"/>
          <p:cNvSpPr txBox="1"/>
          <p:nvPr/>
        </p:nvSpPr>
        <p:spPr>
          <a:xfrm>
            <a:off x="539552" y="1098463"/>
            <a:ext cx="2699778" cy="584775"/>
          </a:xfrm>
          <a:prstGeom prst="rect">
            <a:avLst/>
          </a:prstGeom>
          <a:noFill/>
        </p:spPr>
        <p:txBody>
          <a:bodyPr wrap="none">
            <a:spAutoFit/>
          </a:bodyPr>
          <a:lstStyle/>
          <a:p>
            <a:pPr>
              <a:defRPr/>
            </a:pPr>
            <a:r>
              <a:rPr lang="en-US" altLang="zh-CN" sz="3200" b="1" dirty="0" smtClean="0">
                <a:latin typeface="微软雅黑" pitchFamily="34" charset="-122"/>
                <a:ea typeface="微软雅黑" pitchFamily="34" charset="-122"/>
              </a:rPr>
              <a:t>position</a:t>
            </a:r>
            <a:r>
              <a:rPr lang="zh-CN" altLang="en-US" sz="3200" b="1" dirty="0" smtClean="0">
                <a:latin typeface="微软雅黑" pitchFamily="34" charset="-122"/>
                <a:ea typeface="微软雅黑" pitchFamily="34" charset="-122"/>
              </a:rPr>
              <a:t>定位</a:t>
            </a:r>
            <a:endParaRPr lang="zh-CN" altLang="en-US" sz="3200" b="1" dirty="0">
              <a:latin typeface="微软雅黑" pitchFamily="34" charset="-122"/>
              <a:ea typeface="微软雅黑" pitchFamily="34" charset="-12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58" y="2025380"/>
            <a:ext cx="8470865" cy="36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相对定位、绝对定位</a:t>
            </a:r>
            <a:endParaRPr lang="zh-CN" altLang="en-US" dirty="0"/>
          </a:p>
        </p:txBody>
      </p:sp>
      <p:sp>
        <p:nvSpPr>
          <p:cNvPr id="3" name="TextBox 2"/>
          <p:cNvSpPr txBox="1"/>
          <p:nvPr/>
        </p:nvSpPr>
        <p:spPr>
          <a:xfrm>
            <a:off x="201168" y="944880"/>
            <a:ext cx="8638032" cy="4801314"/>
          </a:xfrm>
          <a:prstGeom prst="rect">
            <a:avLst/>
          </a:prstGeom>
          <a:noFill/>
        </p:spPr>
        <p:txBody>
          <a:bodyPr wrap="square" rtlCol="0">
            <a:spAutoFit/>
          </a:bodyPr>
          <a:lstStyle/>
          <a:p>
            <a:pPr>
              <a:lnSpc>
                <a:spcPct val="150000"/>
              </a:lnSpc>
              <a:buClr>
                <a:schemeClr val="accent2"/>
              </a:buClr>
              <a:buFont typeface="Wingdings" pitchFamily="2" charset="2"/>
              <a:buChar char="ü"/>
            </a:pPr>
            <a:r>
              <a:rPr lang="zh-CN" altLang="en-US" sz="3200" b="1" dirty="0" smtClean="0">
                <a:solidFill>
                  <a:srgbClr val="C00000"/>
                </a:solidFill>
              </a:rPr>
              <a:t>  </a:t>
            </a:r>
            <a:r>
              <a:rPr lang="zh-CN" altLang="en-US" sz="3200" b="1" dirty="0" smtClean="0">
                <a:solidFill>
                  <a:srgbClr val="C00000"/>
                </a:solidFill>
                <a:latin typeface="微软雅黑" pitchFamily="34" charset="-122"/>
                <a:ea typeface="微软雅黑" pitchFamily="34" charset="-122"/>
              </a:rPr>
              <a:t>绝对定位</a:t>
            </a:r>
            <a:endParaRPr lang="en-US" altLang="zh-CN" sz="3200" b="1" dirty="0" smtClean="0">
              <a:solidFill>
                <a:srgbClr val="C00000"/>
              </a:solidFill>
              <a:latin typeface="微软雅黑" pitchFamily="34" charset="-122"/>
              <a:ea typeface="微软雅黑" pitchFamily="34" charset="-122"/>
            </a:endParaRPr>
          </a:p>
          <a:p>
            <a:pPr>
              <a:lnSpc>
                <a:spcPct val="150000"/>
              </a:lnSpc>
              <a:buClr>
                <a:schemeClr val="accent2"/>
              </a:buClr>
              <a:buFont typeface="Wingdings" pitchFamily="2" charset="2"/>
              <a:buChar char="ü"/>
            </a:pPr>
            <a:r>
              <a:rPr lang="en-US" altLang="zh-CN" sz="3200" b="1" dirty="0" smtClean="0">
                <a:solidFill>
                  <a:srgbClr val="C00000"/>
                </a:solidFill>
              </a:rPr>
              <a:t>  </a:t>
            </a:r>
            <a:r>
              <a:rPr lang="en-US" altLang="zh-CN" sz="3200" b="1" dirty="0" err="1" smtClean="0">
                <a:solidFill>
                  <a:srgbClr val="C00000"/>
                </a:solidFill>
              </a:rPr>
              <a:t>position:absolute</a:t>
            </a:r>
            <a:endParaRPr lang="en-US" altLang="zh-CN" sz="3200" b="1" dirty="0" smtClean="0">
              <a:solidFill>
                <a:srgbClr val="C00000"/>
              </a:solidFill>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1</a:t>
            </a:r>
            <a:r>
              <a:rPr lang="zh-CN" altLang="en-US" sz="2800" dirty="0" smtClean="0">
                <a:latin typeface="微软雅黑" pitchFamily="34" charset="-122"/>
                <a:ea typeface="微软雅黑" pitchFamily="34" charset="-122"/>
              </a:rPr>
              <a:t>、与</a:t>
            </a:r>
            <a:r>
              <a:rPr lang="en-US" altLang="zh-CN" sz="2800" dirty="0" smtClean="0">
                <a:latin typeface="微软雅黑" pitchFamily="34" charset="-122"/>
                <a:ea typeface="微软雅黑" pitchFamily="34" charset="-122"/>
              </a:rPr>
              <a:t>left</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right</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top</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bottom</a:t>
            </a:r>
            <a:r>
              <a:rPr lang="zh-CN" altLang="en-US" sz="2800" dirty="0" smtClean="0">
                <a:latin typeface="微软雅黑" pitchFamily="34" charset="-122"/>
                <a:ea typeface="微软雅黑" pitchFamily="34" charset="-122"/>
              </a:rPr>
              <a:t>等属性共同使用</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、如果父元素未设置</a:t>
            </a:r>
            <a:r>
              <a:rPr lang="en-US" altLang="zh-CN" sz="2800" dirty="0" smtClean="0">
                <a:latin typeface="微软雅黑" pitchFamily="34" charset="-122"/>
                <a:ea typeface="微软雅黑" pitchFamily="34" charset="-122"/>
              </a:rPr>
              <a:t>position</a:t>
            </a:r>
            <a:r>
              <a:rPr lang="zh-CN" altLang="en-US" sz="2800" dirty="0" smtClean="0">
                <a:latin typeface="微软雅黑" pitchFamily="34" charset="-122"/>
                <a:ea typeface="微软雅黑" pitchFamily="34" charset="-122"/>
              </a:rPr>
              <a:t>属性，则以浏览器窗口左上角为起始位置</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3</a:t>
            </a:r>
            <a:r>
              <a:rPr lang="zh-CN" altLang="en-US" sz="2800" dirty="0" smtClean="0">
                <a:latin typeface="微软雅黑" pitchFamily="34" charset="-122"/>
                <a:ea typeface="微软雅黑" pitchFamily="34" charset="-122"/>
              </a:rPr>
              <a:t>、如果父元素设置了</a:t>
            </a:r>
            <a:r>
              <a:rPr lang="en-US" altLang="zh-CN" sz="2800" dirty="0" smtClean="0">
                <a:latin typeface="微软雅黑" pitchFamily="34" charset="-122"/>
                <a:ea typeface="微软雅黑" pitchFamily="34" charset="-122"/>
              </a:rPr>
              <a:t>position</a:t>
            </a:r>
            <a:r>
              <a:rPr lang="zh-CN" altLang="en-US" sz="2800" dirty="0" smtClean="0">
                <a:latin typeface="微软雅黑" pitchFamily="34" charset="-122"/>
                <a:ea typeface="微软雅黑" pitchFamily="34" charset="-122"/>
              </a:rPr>
              <a:t>属性，则以父元素左上角为起始位置</a:t>
            </a:r>
            <a:endParaRPr lang="en-US" altLang="zh-CN" sz="2800" dirty="0" smtClean="0">
              <a:latin typeface="微软雅黑" pitchFamily="34" charset="-122"/>
              <a:ea typeface="微软雅黑" pitchFamily="34" charset="-122"/>
            </a:endParaRPr>
          </a:p>
        </p:txBody>
      </p:sp>
      <p:sp>
        <p:nvSpPr>
          <p:cNvPr id="4" name="TextBox 3"/>
          <p:cNvSpPr txBox="1"/>
          <p:nvPr/>
        </p:nvSpPr>
        <p:spPr>
          <a:xfrm>
            <a:off x="7165230" y="1356489"/>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11_7</a:t>
            </a:r>
            <a:endParaRPr lang="zh-CN" altLang="en-US" sz="2000"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相对定位、绝对定位</a:t>
            </a:r>
            <a:endParaRPr lang="zh-CN" altLang="en-US" dirty="0"/>
          </a:p>
        </p:txBody>
      </p:sp>
      <p:sp>
        <p:nvSpPr>
          <p:cNvPr id="3" name="TextBox 2"/>
          <p:cNvSpPr txBox="1"/>
          <p:nvPr/>
        </p:nvSpPr>
        <p:spPr>
          <a:xfrm>
            <a:off x="201168" y="944880"/>
            <a:ext cx="8638032" cy="1569660"/>
          </a:xfrm>
          <a:prstGeom prst="rect">
            <a:avLst/>
          </a:prstGeom>
          <a:noFill/>
        </p:spPr>
        <p:txBody>
          <a:bodyPr wrap="square" rtlCol="0">
            <a:spAutoFit/>
          </a:bodyPr>
          <a:lstStyle/>
          <a:p>
            <a:pPr>
              <a:lnSpc>
                <a:spcPct val="150000"/>
              </a:lnSpc>
              <a:buClr>
                <a:schemeClr val="accent2"/>
              </a:buClr>
              <a:buFont typeface="Wingdings" pitchFamily="2" charset="2"/>
              <a:buChar char="ü"/>
            </a:pPr>
            <a:r>
              <a:rPr lang="zh-CN" altLang="en-US" sz="3200" b="1" dirty="0" smtClean="0">
                <a:solidFill>
                  <a:srgbClr val="C00000"/>
                </a:solidFill>
              </a:rPr>
              <a:t>  </a:t>
            </a:r>
            <a:r>
              <a:rPr lang="zh-CN" altLang="en-US" sz="3200" b="1" dirty="0" smtClean="0">
                <a:solidFill>
                  <a:srgbClr val="C00000"/>
                </a:solidFill>
                <a:latin typeface="微软雅黑" pitchFamily="34" charset="-122"/>
                <a:ea typeface="微软雅黑" pitchFamily="34" charset="-122"/>
              </a:rPr>
              <a:t>绝对定位</a:t>
            </a:r>
            <a:endParaRPr lang="en-US" altLang="zh-CN" sz="3200" b="1" dirty="0" smtClean="0">
              <a:solidFill>
                <a:srgbClr val="C00000"/>
              </a:solidFill>
              <a:latin typeface="微软雅黑" pitchFamily="34" charset="-122"/>
              <a:ea typeface="微软雅黑" pitchFamily="34" charset="-122"/>
            </a:endParaRPr>
          </a:p>
          <a:p>
            <a:pPr>
              <a:lnSpc>
                <a:spcPct val="150000"/>
              </a:lnSpc>
              <a:buClr>
                <a:schemeClr val="accent2"/>
              </a:buClr>
              <a:buFont typeface="Wingdings" pitchFamily="2" charset="2"/>
              <a:buChar char="ü"/>
            </a:pPr>
            <a:r>
              <a:rPr lang="en-US" altLang="zh-CN" sz="3200" b="1" dirty="0" smtClean="0">
                <a:solidFill>
                  <a:srgbClr val="C00000"/>
                </a:solidFill>
              </a:rPr>
              <a:t>  </a:t>
            </a:r>
            <a:r>
              <a:rPr lang="en-US" altLang="zh-CN" sz="3200" b="1" dirty="0" err="1" smtClean="0">
                <a:solidFill>
                  <a:srgbClr val="C00000"/>
                </a:solidFill>
              </a:rPr>
              <a:t>position:absolute</a:t>
            </a:r>
            <a:endParaRPr lang="en-US" altLang="zh-CN" sz="3200" b="1" dirty="0" smtClean="0">
              <a:solidFill>
                <a:srgbClr val="C00000"/>
              </a:solidFill>
            </a:endParaRPr>
          </a:p>
        </p:txBody>
      </p:sp>
      <p:sp>
        <p:nvSpPr>
          <p:cNvPr id="4" name="TextBox 3"/>
          <p:cNvSpPr txBox="1"/>
          <p:nvPr/>
        </p:nvSpPr>
        <p:spPr>
          <a:xfrm>
            <a:off x="7165230" y="1356489"/>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11_7</a:t>
            </a:r>
            <a:endParaRPr lang="zh-CN" altLang="en-US" sz="2000"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983569" y="2761592"/>
            <a:ext cx="7073229" cy="2859126"/>
          </a:xfrm>
          <a:prstGeom prst="rect">
            <a:avLst/>
          </a:prstGeom>
        </p:spPr>
      </p:pic>
    </p:spTree>
    <p:extLst>
      <p:ext uri="{BB962C8B-B14F-4D97-AF65-F5344CB8AC3E}">
        <p14:creationId xmlns:p14="http://schemas.microsoft.com/office/powerpoint/2010/main" val="31066728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708672" cy="68580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3997" y="1532003"/>
            <a:ext cx="1196609" cy="304698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880272" y="2762260"/>
            <a:ext cx="349016" cy="469881"/>
            <a:chOff x="2099842" y="1975504"/>
            <a:chExt cx="823123" cy="831130"/>
          </a:xfrm>
          <a:solidFill>
            <a:schemeClr val="bg1"/>
          </a:solidFill>
        </p:grpSpPr>
        <p:sp>
          <p:nvSpPr>
            <p:cNvPr id="24" name="等腰三角形 23"/>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5400000" flipH="1">
            <a:off x="3230237" y="1177707"/>
            <a:ext cx="519388" cy="339089"/>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8"/>
          <p:cNvSpPr txBox="1"/>
          <p:nvPr/>
        </p:nvSpPr>
        <p:spPr>
          <a:xfrm>
            <a:off x="3917150" y="1085640"/>
            <a:ext cx="4440466"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布局的基本概念、版式</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9" name="文本框 19"/>
          <p:cNvSpPr txBox="1"/>
          <p:nvPr/>
        </p:nvSpPr>
        <p:spPr>
          <a:xfrm>
            <a:off x="3889014" y="2163986"/>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布局思想</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5400000" flipH="1">
            <a:off x="3202101" y="2256053"/>
            <a:ext cx="519388" cy="339089"/>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3889015" y="3298603"/>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如何布局</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2" name="等腰三角形 41"/>
          <p:cNvSpPr/>
          <p:nvPr/>
        </p:nvSpPr>
        <p:spPr>
          <a:xfrm rot="5400000" flipH="1">
            <a:off x="3202102" y="3390670"/>
            <a:ext cx="519388" cy="339089"/>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1"/>
          <p:cNvSpPr txBox="1"/>
          <p:nvPr/>
        </p:nvSpPr>
        <p:spPr>
          <a:xfrm>
            <a:off x="3903082" y="4419145"/>
            <a:ext cx="449532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相对定位、绝对定位</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4" name="等腰三角形 43"/>
          <p:cNvSpPr/>
          <p:nvPr/>
        </p:nvSpPr>
        <p:spPr>
          <a:xfrm rot="5400000" flipH="1">
            <a:off x="3216170" y="4511212"/>
            <a:ext cx="519388" cy="339089"/>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7878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相对定位、绝对定位</a:t>
            </a:r>
            <a:endParaRPr lang="zh-CN" altLang="en-US" dirty="0"/>
          </a:p>
        </p:txBody>
      </p:sp>
      <p:sp>
        <p:nvSpPr>
          <p:cNvPr id="3" name="TextBox 2"/>
          <p:cNvSpPr txBox="1"/>
          <p:nvPr/>
        </p:nvSpPr>
        <p:spPr>
          <a:xfrm>
            <a:off x="201168" y="944880"/>
            <a:ext cx="8638032" cy="2862322"/>
          </a:xfrm>
          <a:prstGeom prst="rect">
            <a:avLst/>
          </a:prstGeom>
          <a:noFill/>
        </p:spPr>
        <p:txBody>
          <a:bodyPr wrap="square" rtlCol="0">
            <a:spAutoFit/>
          </a:bodyPr>
          <a:lstStyle/>
          <a:p>
            <a:pPr>
              <a:lnSpc>
                <a:spcPct val="150000"/>
              </a:lnSpc>
              <a:buClr>
                <a:schemeClr val="accent2"/>
              </a:buClr>
              <a:buFont typeface="Wingdings" pitchFamily="2" charset="2"/>
              <a:buChar char="ü"/>
            </a:pPr>
            <a:r>
              <a:rPr lang="zh-CN" altLang="en-US" sz="3200" b="1" dirty="0" smtClean="0">
                <a:solidFill>
                  <a:srgbClr val="C00000"/>
                </a:solidFill>
              </a:rPr>
              <a:t>  </a:t>
            </a:r>
            <a:r>
              <a:rPr lang="zh-CN" altLang="en-US" sz="3200" b="1" dirty="0" smtClean="0">
                <a:solidFill>
                  <a:srgbClr val="C00000"/>
                </a:solidFill>
                <a:latin typeface="微软雅黑" pitchFamily="34" charset="-122"/>
                <a:ea typeface="微软雅黑" pitchFamily="34" charset="-122"/>
              </a:rPr>
              <a:t>相对定位</a:t>
            </a:r>
            <a:endParaRPr lang="en-US" altLang="zh-CN" sz="3200" b="1" dirty="0" smtClean="0">
              <a:solidFill>
                <a:srgbClr val="C00000"/>
              </a:solidFill>
              <a:latin typeface="微软雅黑" pitchFamily="34" charset="-122"/>
              <a:ea typeface="微软雅黑" pitchFamily="34" charset="-122"/>
            </a:endParaRPr>
          </a:p>
          <a:p>
            <a:pPr>
              <a:lnSpc>
                <a:spcPct val="150000"/>
              </a:lnSpc>
              <a:buClr>
                <a:schemeClr val="accent2"/>
              </a:buClr>
              <a:buFont typeface="Wingdings" pitchFamily="2" charset="2"/>
              <a:buChar char="ü"/>
            </a:pPr>
            <a:r>
              <a:rPr lang="en-US" altLang="zh-CN" sz="3200" b="1" dirty="0" smtClean="0">
                <a:solidFill>
                  <a:srgbClr val="C00000"/>
                </a:solidFill>
              </a:rPr>
              <a:t>  </a:t>
            </a:r>
            <a:r>
              <a:rPr lang="en-US" altLang="zh-CN" sz="3200" b="1" dirty="0" err="1" smtClean="0">
                <a:solidFill>
                  <a:srgbClr val="FF0000"/>
                </a:solidFill>
              </a:rPr>
              <a:t>position:</a:t>
            </a:r>
            <a:r>
              <a:rPr lang="en-US" altLang="zh-CN" sz="3200" b="1" dirty="0" err="1">
                <a:solidFill>
                  <a:srgbClr val="FF0000"/>
                </a:solidFill>
              </a:rPr>
              <a:t>relative</a:t>
            </a:r>
            <a:endParaRPr lang="en-US" altLang="zh-CN" sz="3200" b="1" dirty="0" smtClean="0">
              <a:solidFill>
                <a:srgbClr val="FF0000"/>
              </a:solidFill>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1</a:t>
            </a:r>
            <a:r>
              <a:rPr lang="zh-CN" altLang="en-US" sz="2800" dirty="0" smtClean="0">
                <a:latin typeface="微软雅黑" pitchFamily="34" charset="-122"/>
                <a:ea typeface="微软雅黑" pitchFamily="34" charset="-122"/>
              </a:rPr>
              <a:t>、与</a:t>
            </a:r>
            <a:r>
              <a:rPr lang="en-US" altLang="zh-CN" sz="2800" dirty="0" smtClean="0">
                <a:latin typeface="微软雅黑" pitchFamily="34" charset="-122"/>
                <a:ea typeface="微软雅黑" pitchFamily="34" charset="-122"/>
              </a:rPr>
              <a:t>left</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right</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top</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bottom</a:t>
            </a:r>
            <a:r>
              <a:rPr lang="zh-CN" altLang="en-US" sz="2800" dirty="0" smtClean="0">
                <a:latin typeface="微软雅黑" pitchFamily="34" charset="-122"/>
                <a:ea typeface="微软雅黑" pitchFamily="34" charset="-122"/>
              </a:rPr>
              <a:t>等属性共同使用</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、以自身本应在的位置为起始位置</a:t>
            </a:r>
            <a:endParaRPr lang="en-US" altLang="zh-CN" sz="2800" dirty="0" smtClean="0">
              <a:latin typeface="微软雅黑" pitchFamily="34" charset="-122"/>
              <a:ea typeface="微软雅黑" pitchFamily="34" charset="-122"/>
            </a:endParaRPr>
          </a:p>
        </p:txBody>
      </p:sp>
      <p:sp>
        <p:nvSpPr>
          <p:cNvPr id="4" name="TextBox 3"/>
          <p:cNvSpPr txBox="1"/>
          <p:nvPr/>
        </p:nvSpPr>
        <p:spPr>
          <a:xfrm>
            <a:off x="7165230" y="1356489"/>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11_8</a:t>
            </a:r>
            <a:endParaRPr lang="zh-CN" altLang="en-US" sz="2000"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1444881" y="3807202"/>
            <a:ext cx="5720349" cy="2188390"/>
          </a:xfrm>
          <a:prstGeom prst="rect">
            <a:avLst/>
          </a:prstGeom>
        </p:spPr>
      </p:pic>
    </p:spTree>
    <p:extLst>
      <p:ext uri="{BB962C8B-B14F-4D97-AF65-F5344CB8AC3E}">
        <p14:creationId xmlns:p14="http://schemas.microsoft.com/office/powerpoint/2010/main" val="5467464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相对定位、绝对定位</a:t>
            </a:r>
          </a:p>
        </p:txBody>
      </p:sp>
      <p:sp>
        <p:nvSpPr>
          <p:cNvPr id="3" name="TextBox 2"/>
          <p:cNvSpPr txBox="1"/>
          <p:nvPr/>
        </p:nvSpPr>
        <p:spPr>
          <a:xfrm>
            <a:off x="858129" y="984729"/>
            <a:ext cx="4723344" cy="584775"/>
          </a:xfrm>
          <a:prstGeom prst="rect">
            <a:avLst/>
          </a:prstGeom>
          <a:noFill/>
        </p:spPr>
        <p:txBody>
          <a:bodyPr wrap="none" rtlCol="0">
            <a:spAutoFit/>
          </a:bodyPr>
          <a:lstStyle/>
          <a:p>
            <a:r>
              <a:rPr lang="en-US" altLang="zh-CN" sz="3200" dirty="0" smtClean="0">
                <a:latin typeface="微软雅黑" pitchFamily="34" charset="-122"/>
                <a:ea typeface="微软雅黑" pitchFamily="34" charset="-122"/>
              </a:rPr>
              <a:t>float</a:t>
            </a:r>
            <a:r>
              <a:rPr lang="zh-CN" altLang="en-US" sz="3200" dirty="0" smtClean="0">
                <a:latin typeface="微软雅黑" pitchFamily="34" charset="-122"/>
                <a:ea typeface="微软雅黑" pitchFamily="34" charset="-122"/>
              </a:rPr>
              <a:t>和</a:t>
            </a:r>
            <a:r>
              <a:rPr lang="en-US" altLang="zh-CN" sz="3200" dirty="0" smtClean="0">
                <a:latin typeface="微软雅黑" pitchFamily="34" charset="-122"/>
                <a:ea typeface="微软雅黑" pitchFamily="34" charset="-122"/>
              </a:rPr>
              <a:t>position</a:t>
            </a:r>
            <a:r>
              <a:rPr lang="zh-CN" altLang="en-US" sz="3200" dirty="0" smtClean="0">
                <a:solidFill>
                  <a:srgbClr val="FF0000"/>
                </a:solidFill>
                <a:latin typeface="微软雅黑" pitchFamily="34" charset="-122"/>
                <a:ea typeface="微软雅黑" pitchFamily="34" charset="-122"/>
              </a:rPr>
              <a:t>相似点</a:t>
            </a:r>
            <a:r>
              <a:rPr lang="zh-CN" altLang="en-US" sz="32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p:txBody>
      </p:sp>
      <p:sp>
        <p:nvSpPr>
          <p:cNvPr id="7" name="TextBox 6"/>
          <p:cNvSpPr txBox="1"/>
          <p:nvPr/>
        </p:nvSpPr>
        <p:spPr>
          <a:xfrm>
            <a:off x="984738" y="1519295"/>
            <a:ext cx="6963508" cy="1200329"/>
          </a:xfrm>
          <a:prstGeom prst="rect">
            <a:avLst/>
          </a:prstGeom>
          <a:noFill/>
        </p:spPr>
        <p:txBody>
          <a:bodyPr wrap="square" rtlCol="0">
            <a:spAutoFit/>
          </a:bodyPr>
          <a:lstStyle/>
          <a:p>
            <a:pPr>
              <a:lnSpc>
                <a:spcPct val="150000"/>
              </a:lnSpc>
            </a:pP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、都是将元素浮动起来</a:t>
            </a:r>
            <a:endParaRPr lang="en-US" altLang="zh-CN" sz="2400" dirty="0">
              <a:latin typeface="微软雅黑" pitchFamily="34" charset="-122"/>
              <a:ea typeface="微软雅黑" pitchFamily="34" charset="-122"/>
            </a:endParaRPr>
          </a:p>
          <a:p>
            <a:pPr>
              <a:lnSpc>
                <a:spcPct val="150000"/>
              </a:lnSpc>
            </a:pPr>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、元素一旦设置就与父元素没关系</a:t>
            </a:r>
            <a:r>
              <a:rPr lang="zh-CN" altLang="en-US" sz="2400" dirty="0" smtClean="0">
                <a:latin typeface="微软雅黑" pitchFamily="34" charset="-122"/>
                <a:ea typeface="微软雅黑" pitchFamily="34" charset="-122"/>
              </a:rPr>
              <a:t>了</a:t>
            </a:r>
            <a:endParaRPr lang="zh-CN" altLang="en-US" sz="2400" dirty="0"/>
          </a:p>
        </p:txBody>
      </p:sp>
      <p:sp>
        <p:nvSpPr>
          <p:cNvPr id="8" name="TextBox 7"/>
          <p:cNvSpPr txBox="1"/>
          <p:nvPr/>
        </p:nvSpPr>
        <p:spPr>
          <a:xfrm>
            <a:off x="954257" y="2965969"/>
            <a:ext cx="4723344" cy="584775"/>
          </a:xfrm>
          <a:prstGeom prst="rect">
            <a:avLst/>
          </a:prstGeom>
          <a:noFill/>
        </p:spPr>
        <p:txBody>
          <a:bodyPr wrap="none" rtlCol="0">
            <a:spAutoFit/>
          </a:bodyPr>
          <a:lstStyle/>
          <a:p>
            <a:r>
              <a:rPr lang="en-US" altLang="zh-CN" sz="3200" dirty="0" smtClean="0">
                <a:latin typeface="微软雅黑" pitchFamily="34" charset="-122"/>
                <a:ea typeface="微软雅黑" pitchFamily="34" charset="-122"/>
              </a:rPr>
              <a:t>float</a:t>
            </a:r>
            <a:r>
              <a:rPr lang="zh-CN" altLang="en-US" sz="3200" dirty="0" smtClean="0">
                <a:latin typeface="微软雅黑" pitchFamily="34" charset="-122"/>
                <a:ea typeface="微软雅黑" pitchFamily="34" charset="-122"/>
              </a:rPr>
              <a:t>和</a:t>
            </a:r>
            <a:r>
              <a:rPr lang="en-US" altLang="zh-CN" sz="3200" dirty="0" smtClean="0">
                <a:latin typeface="微软雅黑" pitchFamily="34" charset="-122"/>
                <a:ea typeface="微软雅黑" pitchFamily="34" charset="-122"/>
              </a:rPr>
              <a:t>position</a:t>
            </a:r>
            <a:r>
              <a:rPr lang="zh-CN" altLang="en-US" sz="3200" dirty="0" smtClean="0">
                <a:solidFill>
                  <a:srgbClr val="FF0000"/>
                </a:solidFill>
                <a:latin typeface="微软雅黑" pitchFamily="34" charset="-122"/>
                <a:ea typeface="微软雅黑" pitchFamily="34" charset="-122"/>
              </a:rPr>
              <a:t>不同点</a:t>
            </a:r>
            <a:r>
              <a:rPr lang="zh-CN" altLang="en-US" sz="32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p:txBody>
      </p:sp>
      <p:sp>
        <p:nvSpPr>
          <p:cNvPr id="9" name="TextBox 8"/>
          <p:cNvSpPr txBox="1"/>
          <p:nvPr/>
        </p:nvSpPr>
        <p:spPr>
          <a:xfrm>
            <a:off x="1038662" y="3556807"/>
            <a:ext cx="6963508" cy="2308324"/>
          </a:xfrm>
          <a:prstGeom prst="rect">
            <a:avLst/>
          </a:prstGeom>
          <a:noFill/>
        </p:spPr>
        <p:txBody>
          <a:bodyPr wrap="square" rtlCol="0">
            <a:spAutoFit/>
          </a:bodyPr>
          <a:lstStyle/>
          <a:p>
            <a:pPr>
              <a:lnSpc>
                <a:spcPct val="150000"/>
              </a:lnSpc>
            </a:pPr>
            <a:r>
              <a:rPr lang="en-US" altLang="zh-CN" sz="2400" dirty="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position</a:t>
            </a:r>
            <a:r>
              <a:rPr lang="zh-CN" altLang="en-US"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top</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left</a:t>
            </a:r>
            <a:r>
              <a:rPr lang="zh-CN" altLang="en-US" sz="2400" dirty="0" smtClean="0">
                <a:latin typeface="微软雅黑" pitchFamily="34" charset="-122"/>
                <a:ea typeface="微软雅黑" pitchFamily="34" charset="-122"/>
              </a:rPr>
              <a:t>等配套使用</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float</a:t>
            </a:r>
            <a:r>
              <a:rPr lang="zh-CN" altLang="en-US" sz="2400" dirty="0" smtClean="0">
                <a:latin typeface="微软雅黑" pitchFamily="34" charset="-122"/>
                <a:ea typeface="微软雅黑" pitchFamily="34" charset="-122"/>
              </a:rPr>
              <a:t>位置移动通过</a:t>
            </a:r>
            <a:r>
              <a:rPr lang="en-US" altLang="zh-CN" sz="2400" dirty="0" smtClean="0">
                <a:latin typeface="微软雅黑" pitchFamily="34" charset="-122"/>
                <a:ea typeface="微软雅黑" pitchFamily="34" charset="-122"/>
              </a:rPr>
              <a:t>margin</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padding</a:t>
            </a:r>
            <a:r>
              <a:rPr lang="zh-CN" altLang="en-US" sz="2400" dirty="0" smtClean="0">
                <a:latin typeface="微软雅黑" pitchFamily="34" charset="-122"/>
                <a:ea typeface="微软雅黑" pitchFamily="34" charset="-122"/>
              </a:rPr>
              <a:t>等实现</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overflow</a:t>
            </a:r>
            <a:r>
              <a:rPr lang="zh-CN" altLang="en-US"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clear</a:t>
            </a:r>
            <a:r>
              <a:rPr lang="zh-CN" altLang="en-US" sz="2400" dirty="0" smtClean="0">
                <a:latin typeface="微软雅黑" pitchFamily="34" charset="-122"/>
                <a:ea typeface="微软雅黑" pitchFamily="34" charset="-122"/>
              </a:rPr>
              <a:t>对</a:t>
            </a:r>
            <a:r>
              <a:rPr lang="en-US" altLang="zh-CN" sz="2400" dirty="0" smtClean="0">
                <a:latin typeface="微软雅黑" pitchFamily="34" charset="-122"/>
                <a:ea typeface="微软雅黑" pitchFamily="34" charset="-122"/>
              </a:rPr>
              <a:t>position</a:t>
            </a:r>
            <a:r>
              <a:rPr lang="zh-CN" altLang="en-US" sz="2400" dirty="0" smtClean="0">
                <a:latin typeface="微软雅黑" pitchFamily="34" charset="-122"/>
                <a:ea typeface="微软雅黑" pitchFamily="34" charset="-122"/>
              </a:rPr>
              <a:t>无效</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、布局</a:t>
            </a:r>
            <a:r>
              <a:rPr lang="zh-CN" altLang="en-US" sz="2400" dirty="0">
                <a:latin typeface="微软雅黑" pitchFamily="34" charset="-122"/>
                <a:ea typeface="微软雅黑" pitchFamily="34" charset="-122"/>
              </a:rPr>
              <a:t>通常</a:t>
            </a:r>
            <a:r>
              <a:rPr lang="zh-CN" altLang="en-US" sz="2400" dirty="0" smtClean="0">
                <a:latin typeface="微软雅黑" pitchFamily="34" charset="-122"/>
                <a:ea typeface="微软雅黑" pitchFamily="34" charset="-122"/>
              </a:rPr>
              <a:t>使用</a:t>
            </a:r>
            <a:r>
              <a:rPr lang="en-US" altLang="zh-CN" sz="2400" dirty="0" smtClean="0">
                <a:latin typeface="微软雅黑" pitchFamily="34" charset="-122"/>
                <a:ea typeface="微软雅黑" pitchFamily="34" charset="-122"/>
              </a:rPr>
              <a:t>float</a:t>
            </a:r>
            <a:r>
              <a:rPr lang="zh-CN" altLang="en-US" sz="2400" dirty="0" smtClean="0">
                <a:latin typeface="微软雅黑" pitchFamily="34" charset="-122"/>
                <a:ea typeface="微软雅黑" pitchFamily="34" charset="-122"/>
              </a:rPr>
              <a:t>，而不是</a:t>
            </a:r>
            <a:r>
              <a:rPr lang="en-US" altLang="zh-CN" sz="2400" dirty="0" smtClean="0">
                <a:latin typeface="微软雅黑" pitchFamily="34" charset="-122"/>
                <a:ea typeface="微软雅黑" pitchFamily="34" charset="-122"/>
              </a:rPr>
              <a:t>position</a:t>
            </a:r>
            <a:endParaRPr lang="zh-CN" altLang="en-US" sz="2400" dirty="0"/>
          </a:p>
        </p:txBody>
      </p:sp>
    </p:spTree>
    <p:extLst>
      <p:ext uri="{BB962C8B-B14F-4D97-AF65-F5344CB8AC3E}">
        <p14:creationId xmlns:p14="http://schemas.microsoft.com/office/powerpoint/2010/main" val="1500052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相对定位、绝对定位</a:t>
            </a:r>
          </a:p>
        </p:txBody>
      </p:sp>
      <p:sp>
        <p:nvSpPr>
          <p:cNvPr id="4" name="TextBox 3"/>
          <p:cNvSpPr txBox="1"/>
          <p:nvPr/>
        </p:nvSpPr>
        <p:spPr>
          <a:xfrm>
            <a:off x="539552" y="1098463"/>
            <a:ext cx="4578497" cy="646331"/>
          </a:xfrm>
          <a:prstGeom prst="rect">
            <a:avLst/>
          </a:prstGeom>
          <a:noFill/>
        </p:spPr>
        <p:txBody>
          <a:bodyPr wrap="none">
            <a:spAutoFit/>
          </a:bodyPr>
          <a:lstStyle/>
          <a:p>
            <a:pPr>
              <a:defRPr/>
            </a:pPr>
            <a:r>
              <a:rPr lang="zh-CN" altLang="en-US" sz="3600" b="1" dirty="0" smtClean="0">
                <a:latin typeface="微软雅黑" pitchFamily="34" charset="-122"/>
                <a:ea typeface="微软雅黑" pitchFamily="34" charset="-122"/>
              </a:rPr>
              <a:t>顺序堆叠</a:t>
            </a:r>
            <a:r>
              <a:rPr lang="en-US" altLang="zh-CN" sz="3600" b="1" dirty="0">
                <a:latin typeface="微软雅黑" pitchFamily="34" charset="-122"/>
                <a:ea typeface="微软雅黑" pitchFamily="34" charset="-122"/>
              </a:rPr>
              <a:t> </a:t>
            </a:r>
            <a:r>
              <a:rPr lang="en-US" altLang="zh-CN" sz="3600" b="1" dirty="0" smtClean="0">
                <a:latin typeface="微软雅黑" pitchFamily="34" charset="-122"/>
                <a:ea typeface="微软雅黑" pitchFamily="34" charset="-122"/>
              </a:rPr>
              <a:t>     </a:t>
            </a:r>
            <a:r>
              <a:rPr lang="en-US" altLang="zh-CN" sz="3600" b="1" dirty="0" smtClean="0">
                <a:solidFill>
                  <a:srgbClr val="FF0000"/>
                </a:solidFill>
                <a:latin typeface="微软雅黑" pitchFamily="34" charset="-122"/>
                <a:ea typeface="微软雅黑" pitchFamily="34" charset="-122"/>
              </a:rPr>
              <a:t>z-index</a:t>
            </a:r>
            <a:endParaRPr lang="zh-CN" altLang="en-US" sz="3600" b="1" dirty="0">
              <a:solidFill>
                <a:srgbClr val="FF0000"/>
              </a:solidFill>
              <a:latin typeface="微软雅黑" pitchFamily="34" charset="-122"/>
              <a:ea typeface="微软雅黑" pitchFamily="34" charset="-122"/>
            </a:endParaRPr>
          </a:p>
        </p:txBody>
      </p:sp>
      <p:sp>
        <p:nvSpPr>
          <p:cNvPr id="5" name="TextBox 4"/>
          <p:cNvSpPr txBox="1"/>
          <p:nvPr/>
        </p:nvSpPr>
        <p:spPr>
          <a:xfrm>
            <a:off x="689317" y="2194560"/>
            <a:ext cx="7723163" cy="2677656"/>
          </a:xfrm>
          <a:prstGeom prst="rect">
            <a:avLst/>
          </a:prstGeom>
          <a:noFill/>
        </p:spPr>
        <p:txBody>
          <a:bodyPr wrap="square" rtlCol="0">
            <a:spAutoFit/>
          </a:bodyPr>
          <a:lstStyle/>
          <a:p>
            <a:pPr lvl="1">
              <a:lnSpc>
                <a:spcPct val="150000"/>
              </a:lnSpc>
              <a:buFont typeface="Arial" pitchFamily="34" charset="0"/>
              <a:buChar char="•"/>
            </a:pPr>
            <a:r>
              <a:rPr lang="en-US" altLang="zh-CN" sz="2800" dirty="0">
                <a:latin typeface="微软雅黑" pitchFamily="34" charset="-122"/>
                <a:ea typeface="微软雅黑" pitchFamily="34" charset="-122"/>
              </a:rPr>
              <a:t>1</a:t>
            </a:r>
            <a:r>
              <a:rPr lang="zh-CN" altLang="en-US" sz="2800" dirty="0" smtClean="0">
                <a:latin typeface="微软雅黑" pitchFamily="34" charset="-122"/>
                <a:ea typeface="微软雅黑" pitchFamily="34" charset="-122"/>
              </a:rPr>
              <a:t>、用于体现元素在</a:t>
            </a:r>
            <a:r>
              <a:rPr lang="en-US" altLang="zh-CN" sz="2800" dirty="0" smtClean="0">
                <a:latin typeface="微软雅黑" pitchFamily="34" charset="-122"/>
                <a:ea typeface="微软雅黑" pitchFamily="34" charset="-122"/>
              </a:rPr>
              <a:t>Y</a:t>
            </a:r>
            <a:r>
              <a:rPr lang="zh-CN" altLang="en-US" sz="2800" dirty="0" smtClean="0">
                <a:latin typeface="微软雅黑" pitchFamily="34" charset="-122"/>
                <a:ea typeface="微软雅黑" pitchFamily="34" charset="-122"/>
              </a:rPr>
              <a:t>轴空间的堆叠关系</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、与</a:t>
            </a:r>
            <a:r>
              <a:rPr lang="en-US" altLang="zh-CN" sz="2800" dirty="0" smtClean="0">
                <a:latin typeface="微软雅黑" pitchFamily="34" charset="-122"/>
                <a:ea typeface="微软雅黑" pitchFamily="34" charset="-122"/>
              </a:rPr>
              <a:t>position</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absolute</a:t>
            </a:r>
            <a:r>
              <a:rPr lang="zh-CN" altLang="en-US" sz="2800" dirty="0" smtClean="0">
                <a:latin typeface="微软雅黑" pitchFamily="34" charset="-122"/>
                <a:ea typeface="微软雅黑" pitchFamily="34" charset="-122"/>
              </a:rPr>
              <a:t>配套使用</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3</a:t>
            </a:r>
            <a:r>
              <a:rPr lang="zh-CN" altLang="en-US" sz="2800" dirty="0" smtClean="0">
                <a:latin typeface="微软雅黑" pitchFamily="34" charset="-122"/>
                <a:ea typeface="微软雅黑" pitchFamily="34" charset="-122"/>
              </a:rPr>
              <a:t>、大部分情况以数字为取值</a:t>
            </a:r>
            <a:endParaRPr lang="en-US" altLang="zh-CN" sz="2800" dirty="0" smtClean="0">
              <a:latin typeface="微软雅黑" pitchFamily="34" charset="-122"/>
              <a:ea typeface="微软雅黑" pitchFamily="34" charset="-122"/>
            </a:endParaRPr>
          </a:p>
          <a:p>
            <a:pPr lvl="1">
              <a:lnSpc>
                <a:spcPct val="150000"/>
              </a:lnSpc>
              <a:buFont typeface="Arial" pitchFamily="34" charset="0"/>
              <a:buChar char="•"/>
            </a:pPr>
            <a:r>
              <a:rPr lang="en-US" altLang="zh-CN" sz="2800" dirty="0" smtClean="0">
                <a:latin typeface="微软雅黑" pitchFamily="34" charset="-122"/>
                <a:ea typeface="微软雅黑" pitchFamily="34" charset="-122"/>
              </a:rPr>
              <a:t>4</a:t>
            </a:r>
            <a:r>
              <a:rPr lang="zh-CN" altLang="en-US" sz="2800" dirty="0" smtClean="0">
                <a:latin typeface="微软雅黑" pitchFamily="34" charset="-122"/>
                <a:ea typeface="微软雅黑" pitchFamily="34" charset="-122"/>
              </a:rPr>
              <a:t>、可为多个元素设置</a:t>
            </a:r>
            <a:endParaRPr lang="zh-CN" altLang="en-US" dirty="0"/>
          </a:p>
        </p:txBody>
      </p:sp>
      <p:sp>
        <p:nvSpPr>
          <p:cNvPr id="6" name="TextBox 5"/>
          <p:cNvSpPr txBox="1"/>
          <p:nvPr/>
        </p:nvSpPr>
        <p:spPr>
          <a:xfrm>
            <a:off x="7010485" y="5365781"/>
            <a:ext cx="1521570" cy="40011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例子：</a:t>
            </a:r>
            <a:r>
              <a:rPr lang="en-US" altLang="zh-CN" sz="2000" dirty="0" smtClean="0">
                <a:latin typeface="微软雅黑" pitchFamily="34" charset="-122"/>
                <a:ea typeface="微软雅黑" pitchFamily="34" charset="-122"/>
              </a:rPr>
              <a:t>11_9</a:t>
            </a:r>
            <a:endParaRPr lang="zh-CN" altLang="en-US" sz="2000" dirty="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本节小结</a:t>
            </a:r>
            <a:endParaRPr lang="zh-CN" altLang="en-US" dirty="0"/>
          </a:p>
        </p:txBody>
      </p:sp>
      <p:sp>
        <p:nvSpPr>
          <p:cNvPr id="3" name="内容占位符 2"/>
          <p:cNvSpPr>
            <a:spLocks noGrp="1"/>
          </p:cNvSpPr>
          <p:nvPr>
            <p:ph sz="half" idx="1"/>
          </p:nvPr>
        </p:nvSpPr>
        <p:spPr/>
        <p:txBody>
          <a:bodyPr>
            <a:normAutofit/>
          </a:bodyPr>
          <a:lstStyle/>
          <a:p>
            <a:r>
              <a:rPr lang="zh-CN" altLang="en-US" sz="2400" dirty="0" smtClean="0"/>
              <a:t>网页布局方法：应用盒子模型特征与浮动构建页面布局</a:t>
            </a:r>
            <a:endParaRPr lang="en-US" altLang="zh-CN" sz="2400" dirty="0" smtClean="0"/>
          </a:p>
          <a:p>
            <a:r>
              <a:rPr lang="zh-CN" altLang="en-US" sz="2400" dirty="0"/>
              <a:t>网页布局思想：</a:t>
            </a:r>
            <a:r>
              <a:rPr lang="zh-CN" altLang="en-US" sz="2400" dirty="0" smtClean="0"/>
              <a:t>从大到小，整体</a:t>
            </a:r>
            <a:r>
              <a:rPr lang="zh-CN" altLang="en-US" sz="2400" dirty="0"/>
              <a:t>到</a:t>
            </a:r>
            <a:r>
              <a:rPr lang="zh-CN" altLang="en-US" sz="2400" dirty="0" smtClean="0"/>
              <a:t>局部</a:t>
            </a:r>
            <a:endParaRPr lang="en-US" altLang="zh-CN" sz="2400" dirty="0" smtClean="0"/>
          </a:p>
          <a:p>
            <a:r>
              <a:rPr lang="en-US" altLang="zh-CN" sz="2400" dirty="0" smtClean="0"/>
              <a:t>float</a:t>
            </a:r>
            <a:r>
              <a:rPr lang="zh-CN" altLang="en-US" sz="2400" dirty="0" smtClean="0"/>
              <a:t>：用于网页布局</a:t>
            </a:r>
            <a:endParaRPr lang="en-US" altLang="zh-CN" sz="2400" dirty="0" smtClean="0"/>
          </a:p>
          <a:p>
            <a:r>
              <a:rPr lang="en-US" altLang="zh-CN" sz="2400" dirty="0" smtClean="0"/>
              <a:t>overflow</a:t>
            </a:r>
            <a:r>
              <a:rPr lang="zh-CN" altLang="en-US" sz="2400" dirty="0" smtClean="0"/>
              <a:t>：元素溢出处理</a:t>
            </a:r>
            <a:endParaRPr lang="en-US" altLang="zh-CN" sz="2400" dirty="0"/>
          </a:p>
          <a:p>
            <a:r>
              <a:rPr lang="en-US" altLang="zh-CN" sz="2400" dirty="0" smtClean="0"/>
              <a:t>clear</a:t>
            </a:r>
            <a:r>
              <a:rPr lang="zh-CN" altLang="en-US" sz="2400" dirty="0" smtClean="0"/>
              <a:t>：清除元素浮动</a:t>
            </a:r>
            <a:endParaRPr lang="en-US" altLang="zh-CN" sz="2400" dirty="0" smtClean="0"/>
          </a:p>
          <a:p>
            <a:r>
              <a:rPr lang="en-US" altLang="zh-CN" sz="2400" dirty="0" smtClean="0"/>
              <a:t>position</a:t>
            </a:r>
            <a:r>
              <a:rPr lang="zh-CN" altLang="en-US" sz="2400" dirty="0" smtClean="0"/>
              <a:t>：相对定位和绝对定位</a:t>
            </a:r>
            <a:endParaRPr lang="en-US" altLang="zh-CN" sz="2400" dirty="0" smtClean="0"/>
          </a:p>
          <a:p>
            <a:r>
              <a:rPr lang="en-US" altLang="zh-CN" sz="2400" dirty="0" smtClean="0"/>
              <a:t>z-index</a:t>
            </a:r>
            <a:r>
              <a:rPr lang="zh-CN" altLang="en-US" sz="2400" dirty="0" smtClean="0"/>
              <a:t>：元素顺序堆叠</a:t>
            </a:r>
            <a:endParaRPr lang="en-US" altLang="zh-CN" sz="2400" dirty="0" smtClean="0"/>
          </a:p>
          <a:p>
            <a:endParaRPr lang="en-US" altLang="zh-CN" sz="2400" dirty="0" smtClean="0"/>
          </a:p>
        </p:txBody>
      </p:sp>
    </p:spTree>
    <p:extLst>
      <p:ext uri="{BB962C8B-B14F-4D97-AF65-F5344CB8AC3E}">
        <p14:creationId xmlns:p14="http://schemas.microsoft.com/office/powerpoint/2010/main" val="16725607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676030" y="-7490705"/>
            <a:ext cx="10496060" cy="14398984"/>
            <a:chOff x="-901373" y="-7490705"/>
            <a:chExt cx="13994746" cy="14398984"/>
          </a:xfrm>
        </p:grpSpPr>
        <p:sp>
          <p:nvSpPr>
            <p:cNvPr id="13" name="矩形 12"/>
            <p:cNvSpPr/>
            <p:nvPr/>
          </p:nvSpPr>
          <p:spPr>
            <a:xfrm>
              <a:off x="0" y="50279"/>
              <a:ext cx="12192000" cy="6858000"/>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弦形 18"/>
            <p:cNvSpPr/>
            <p:nvPr/>
          </p:nvSpPr>
          <p:spPr>
            <a:xfrm rot="13350635">
              <a:off x="-901373" y="-7490705"/>
              <a:ext cx="13994746" cy="14310154"/>
            </a:xfrm>
            <a:prstGeom prst="chord">
              <a:avLst>
                <a:gd name="adj1" fmla="val 4600706"/>
                <a:gd name="adj2" fmla="val 188793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等腰三角形 11"/>
          <p:cNvSpPr/>
          <p:nvPr/>
        </p:nvSpPr>
        <p:spPr>
          <a:xfrm rot="18000000" flipH="1">
            <a:off x="6142618" y="2834295"/>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3701642" y="1487368"/>
            <a:ext cx="332643"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8000000" flipH="1">
            <a:off x="2220084" y="6291821"/>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1686268" y="1045925"/>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8000000" flipH="1">
            <a:off x="2637173" y="5219690"/>
            <a:ext cx="443524" cy="28956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8000000" flipH="1">
            <a:off x="963546" y="2545722"/>
            <a:ext cx="443524" cy="28956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2717654" y="2860942"/>
            <a:ext cx="3641375" cy="1661993"/>
          </a:xfrm>
          <a:prstGeom prst="rect">
            <a:avLst/>
          </a:prstGeom>
          <a:noFill/>
        </p:spPr>
        <p:txBody>
          <a:bodyPr wrap="square" rtlCol="0">
            <a:spAutoFit/>
          </a:bodyPr>
          <a:lstStyle/>
          <a:p>
            <a:pPr algn="ctr"/>
            <a:r>
              <a:rPr lang="zh-CN" altLang="en-US" sz="5400" b="1" dirty="0" smtClean="0">
                <a:solidFill>
                  <a:srgbClr val="595E64"/>
                </a:solidFill>
                <a:latin typeface="微软雅黑" panose="020B0503020204020204" pitchFamily="34" charset="-122"/>
                <a:ea typeface="微软雅黑" panose="020B0503020204020204" pitchFamily="34" charset="-122"/>
              </a:rPr>
              <a:t>谢 谢</a:t>
            </a:r>
            <a:endParaRPr lang="en-US" altLang="zh-CN" sz="5400" b="1" dirty="0" smtClean="0">
              <a:solidFill>
                <a:srgbClr val="595E64"/>
              </a:solidFill>
              <a:latin typeface="微软雅黑" panose="020B0503020204020204" pitchFamily="34" charset="-122"/>
              <a:ea typeface="微软雅黑" panose="020B0503020204020204" pitchFamily="34" charset="-122"/>
            </a:endParaRPr>
          </a:p>
          <a:p>
            <a:pPr algn="ctr"/>
            <a:r>
              <a:rPr lang="en-US" altLang="zh-CN" sz="4800" b="1" dirty="0" smtClean="0">
                <a:solidFill>
                  <a:srgbClr val="595E64"/>
                </a:solidFill>
                <a:latin typeface="微软雅黑" panose="020B0503020204020204" pitchFamily="34" charset="-122"/>
                <a:ea typeface="微软雅黑" panose="020B0503020204020204" pitchFamily="34" charset="-122"/>
              </a:rPr>
              <a:t>Thank </a:t>
            </a:r>
            <a:r>
              <a:rPr lang="en-US" altLang="zh-CN" sz="4800" b="1" dirty="0" smtClean="0">
                <a:solidFill>
                  <a:srgbClr val="FF0000"/>
                </a:solidFill>
                <a:latin typeface="微软雅黑" panose="020B0503020204020204" pitchFamily="34" charset="-122"/>
                <a:ea typeface="微软雅黑" panose="020B0503020204020204" pitchFamily="34" charset="-122"/>
              </a:rPr>
              <a:t>You</a:t>
            </a:r>
            <a:endParaRPr lang="zh-CN" altLang="en-US" sz="5400" b="1" dirty="0">
              <a:solidFill>
                <a:srgbClr val="FF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318926" y="3341396"/>
            <a:ext cx="902042" cy="831130"/>
            <a:chOff x="1720243" y="1975504"/>
            <a:chExt cx="1202722" cy="831130"/>
          </a:xfrm>
        </p:grpSpPr>
        <p:sp>
          <p:nvSpPr>
            <p:cNvPr id="7" name="等腰三角形 6"/>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a:off x="6923032" y="3341396"/>
            <a:ext cx="902042" cy="831130"/>
            <a:chOff x="1720243" y="1975504"/>
            <a:chExt cx="1202722" cy="831130"/>
          </a:xfrm>
        </p:grpSpPr>
        <p:sp>
          <p:nvSpPr>
            <p:cNvPr id="28" name="等腰三角形 2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等腰三角形 30"/>
          <p:cNvSpPr/>
          <p:nvPr/>
        </p:nvSpPr>
        <p:spPr>
          <a:xfrm rot="6300000" flipH="1">
            <a:off x="7957078" y="5193195"/>
            <a:ext cx="443524" cy="28956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452930" y="5433507"/>
            <a:ext cx="332643" cy="3860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539679" flipH="1">
            <a:off x="810077" y="5563025"/>
            <a:ext cx="332643"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20540864" flipH="1">
            <a:off x="1387364" y="6281082"/>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20540864" flipH="1">
            <a:off x="7246841" y="6281082"/>
            <a:ext cx="332643" cy="3860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H="1">
            <a:off x="8498366" y="6167738"/>
            <a:ext cx="332643"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01376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认识布局</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34" y="852488"/>
            <a:ext cx="470535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596" y="838419"/>
            <a:ext cx="5281027" cy="528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378" y="860215"/>
            <a:ext cx="6028373" cy="532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279" y="752072"/>
            <a:ext cx="8329909" cy="553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0227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布局的概念</a:t>
            </a:r>
            <a:r>
              <a:rPr lang="en-US" altLang="zh-CN" dirty="0" smtClean="0"/>
              <a:t>-</a:t>
            </a:r>
            <a:r>
              <a:rPr lang="zh-CN" altLang="en-US" dirty="0" smtClean="0"/>
              <a:t>页面尺寸</a:t>
            </a:r>
            <a:endParaRPr lang="zh-CN" altLang="en-US" dirty="0"/>
          </a:p>
        </p:txBody>
      </p:sp>
      <p:sp>
        <p:nvSpPr>
          <p:cNvPr id="4" name="TextBox 3"/>
          <p:cNvSpPr txBox="1"/>
          <p:nvPr/>
        </p:nvSpPr>
        <p:spPr>
          <a:xfrm>
            <a:off x="249936" y="1274064"/>
            <a:ext cx="8638032" cy="2308324"/>
          </a:xfrm>
          <a:prstGeom prst="rect">
            <a:avLst/>
          </a:prstGeom>
          <a:noFill/>
        </p:spPr>
        <p:txBody>
          <a:bodyPr wrap="square" rtlCol="0">
            <a:spAutoFit/>
          </a:bodyPr>
          <a:lstStyle/>
          <a:p>
            <a:pPr>
              <a:lnSpc>
                <a:spcPct val="150000"/>
              </a:lnSpc>
              <a:buClr>
                <a:schemeClr val="accent2"/>
              </a:buClr>
              <a:buFont typeface="Wingdings" pitchFamily="2" charset="2"/>
              <a:buChar char="ü"/>
            </a:pPr>
            <a:r>
              <a:rPr lang="zh-CN" altLang="en-US" sz="2400" b="1" dirty="0" smtClean="0">
                <a:solidFill>
                  <a:srgbClr val="C00000"/>
                </a:solidFill>
              </a:rPr>
              <a:t>页面尺寸：</a:t>
            </a:r>
            <a:endParaRPr lang="en-US" altLang="zh-CN" sz="2400" dirty="0" smtClean="0"/>
          </a:p>
          <a:p>
            <a:pPr>
              <a:lnSpc>
                <a:spcPct val="150000"/>
              </a:lnSpc>
            </a:pP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分辨率</a:t>
            </a:r>
            <a:r>
              <a:rPr lang="en-US" altLang="zh-CN" sz="2400" dirty="0" smtClean="0">
                <a:latin typeface="微软雅黑" pitchFamily="34" charset="-122"/>
                <a:ea typeface="微软雅黑" pitchFamily="34" charset="-122"/>
              </a:rPr>
              <a:t>:800x600</a:t>
            </a:r>
            <a:r>
              <a:rPr lang="zh-CN" altLang="en-US" sz="2400" dirty="0" smtClean="0">
                <a:latin typeface="微软雅黑" pitchFamily="34" charset="-122"/>
                <a:ea typeface="微软雅黑" pitchFamily="34" charset="-122"/>
              </a:rPr>
              <a:t>时，</a:t>
            </a:r>
            <a:r>
              <a:rPr lang="zh-CN" altLang="zh-CN" sz="2400" dirty="0" smtClean="0">
                <a:latin typeface="微软雅黑" pitchFamily="34" charset="-122"/>
                <a:ea typeface="微软雅黑" pitchFamily="34" charset="-122"/>
              </a:rPr>
              <a:t>页面尺寸</a:t>
            </a:r>
            <a:r>
              <a:rPr lang="en-US" altLang="zh-CN" sz="2400" dirty="0" smtClean="0">
                <a:latin typeface="微软雅黑" pitchFamily="34" charset="-122"/>
                <a:ea typeface="微软雅黑" pitchFamily="34" charset="-122"/>
              </a:rPr>
              <a:t>:780x428</a:t>
            </a:r>
            <a:r>
              <a:rPr lang="zh-CN" altLang="zh-CN" sz="2400" dirty="0" smtClean="0">
                <a:latin typeface="微软雅黑" pitchFamily="34" charset="-122"/>
                <a:ea typeface="微软雅黑" pitchFamily="34" charset="-122"/>
              </a:rPr>
              <a:t>个</a:t>
            </a:r>
            <a:r>
              <a:rPr lang="zh-CN" altLang="en-US" sz="2400" dirty="0" smtClean="0">
                <a:latin typeface="微软雅黑" pitchFamily="34" charset="-122"/>
                <a:ea typeface="微软雅黑" pitchFamily="34" charset="-122"/>
              </a:rPr>
              <a:t>像</a:t>
            </a:r>
            <a:r>
              <a:rPr lang="zh-CN" altLang="zh-CN" sz="2400" dirty="0" smtClean="0">
                <a:latin typeface="微软雅黑" pitchFamily="34" charset="-122"/>
                <a:ea typeface="微软雅黑" pitchFamily="34" charset="-122"/>
              </a:rPr>
              <a:t>素</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分辨率</a:t>
            </a:r>
            <a:r>
              <a:rPr lang="en-US" altLang="zh-CN" sz="2400" dirty="0" smtClean="0">
                <a:latin typeface="微软雅黑" pitchFamily="34" charset="-122"/>
                <a:ea typeface="微软雅黑" pitchFamily="34" charset="-122"/>
              </a:rPr>
              <a:t>:640x480</a:t>
            </a:r>
            <a:r>
              <a:rPr lang="zh-CN" altLang="en-US" sz="2400" dirty="0" smtClean="0">
                <a:latin typeface="微软雅黑" pitchFamily="34" charset="-122"/>
                <a:ea typeface="微软雅黑" pitchFamily="34" charset="-122"/>
              </a:rPr>
              <a:t>时，</a:t>
            </a:r>
            <a:r>
              <a:rPr lang="zh-CN" altLang="zh-CN" sz="2400" dirty="0" smtClean="0">
                <a:latin typeface="微软雅黑" pitchFamily="34" charset="-122"/>
                <a:ea typeface="微软雅黑" pitchFamily="34" charset="-122"/>
              </a:rPr>
              <a:t>页面尺寸</a:t>
            </a:r>
            <a:r>
              <a:rPr lang="en-US" altLang="zh-CN" sz="2400" dirty="0" smtClean="0">
                <a:latin typeface="微软雅黑" pitchFamily="34" charset="-122"/>
                <a:ea typeface="微软雅黑" pitchFamily="34" charset="-122"/>
              </a:rPr>
              <a:t>:620x311</a:t>
            </a:r>
            <a:r>
              <a:rPr lang="zh-CN" altLang="zh-CN" sz="2400" dirty="0" smtClean="0">
                <a:latin typeface="微软雅黑" pitchFamily="34" charset="-122"/>
                <a:ea typeface="微软雅黑" pitchFamily="34" charset="-122"/>
              </a:rPr>
              <a:t>个</a:t>
            </a:r>
            <a:r>
              <a:rPr lang="zh-CN" altLang="en-US" sz="2400" dirty="0" smtClean="0">
                <a:latin typeface="微软雅黑" pitchFamily="34" charset="-122"/>
                <a:ea typeface="微软雅黑" pitchFamily="34" charset="-122"/>
              </a:rPr>
              <a:t>像</a:t>
            </a:r>
            <a:r>
              <a:rPr lang="zh-CN" altLang="zh-CN" sz="2400" dirty="0" smtClean="0">
                <a:latin typeface="微软雅黑" pitchFamily="34" charset="-122"/>
                <a:ea typeface="微软雅黑" pitchFamily="34" charset="-122"/>
              </a:rPr>
              <a:t>素</a:t>
            </a:r>
            <a:endParaRPr lang="en-US" altLang="zh-CN" sz="2400" dirty="0" smtClean="0">
              <a:latin typeface="微软雅黑" pitchFamily="34" charset="-122"/>
              <a:ea typeface="微软雅黑" pitchFamily="34" charset="-122"/>
            </a:endParaRPr>
          </a:p>
          <a:p>
            <a:pPr>
              <a:lnSpc>
                <a:spcPct val="150000"/>
              </a:lnSpc>
            </a:pP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分辨率</a:t>
            </a:r>
            <a:r>
              <a:rPr lang="en-US" altLang="zh-CN" sz="2400" dirty="0" smtClean="0">
                <a:latin typeface="微软雅黑" pitchFamily="34" charset="-122"/>
                <a:ea typeface="微软雅黑" pitchFamily="34" charset="-122"/>
              </a:rPr>
              <a:t>:1024x768</a:t>
            </a:r>
            <a:r>
              <a:rPr lang="zh-CN" altLang="en-US" sz="2400" dirty="0" smtClean="0">
                <a:latin typeface="微软雅黑" pitchFamily="34" charset="-122"/>
                <a:ea typeface="微软雅黑" pitchFamily="34" charset="-122"/>
              </a:rPr>
              <a:t>时，</a:t>
            </a:r>
            <a:r>
              <a:rPr lang="zh-CN" altLang="zh-CN" sz="2400" dirty="0" smtClean="0">
                <a:latin typeface="微软雅黑" pitchFamily="34" charset="-122"/>
                <a:ea typeface="微软雅黑" pitchFamily="34" charset="-122"/>
              </a:rPr>
              <a:t>页面尺寸</a:t>
            </a:r>
            <a:r>
              <a:rPr lang="en-US" altLang="zh-CN" sz="2400" dirty="0" smtClean="0">
                <a:latin typeface="微软雅黑" pitchFamily="34" charset="-122"/>
                <a:ea typeface="微软雅黑" pitchFamily="34" charset="-122"/>
              </a:rPr>
              <a:t>:1005x600</a:t>
            </a:r>
            <a:r>
              <a:rPr lang="zh-CN" altLang="zh-CN" sz="2400" dirty="0" smtClean="0">
                <a:latin typeface="微软雅黑" pitchFamily="34" charset="-122"/>
                <a:ea typeface="微软雅黑" pitchFamily="34" charset="-122"/>
              </a:rPr>
              <a:t>个</a:t>
            </a:r>
            <a:r>
              <a:rPr lang="zh-CN" altLang="en-US" sz="2400" dirty="0" smtClean="0">
                <a:latin typeface="微软雅黑" pitchFamily="34" charset="-122"/>
                <a:ea typeface="微软雅黑" pitchFamily="34" charset="-122"/>
              </a:rPr>
              <a:t>像</a:t>
            </a:r>
            <a:r>
              <a:rPr lang="zh-CN" altLang="zh-CN" sz="2400" dirty="0" smtClean="0">
                <a:latin typeface="微软雅黑" pitchFamily="34" charset="-122"/>
                <a:ea typeface="微软雅黑" pitchFamily="34" charset="-122"/>
              </a:rPr>
              <a:t>素</a:t>
            </a:r>
            <a:endParaRPr lang="zh-CN" altLang="en-US" sz="28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布局的概念</a:t>
            </a:r>
            <a:r>
              <a:rPr lang="en-US" altLang="zh-CN" dirty="0" smtClean="0"/>
              <a:t>-</a:t>
            </a:r>
            <a:r>
              <a:rPr lang="zh-CN" altLang="en-US" dirty="0" smtClean="0"/>
              <a:t>常见版式</a:t>
            </a:r>
            <a:endParaRPr lang="zh-CN" altLang="en-US" dirty="0"/>
          </a:p>
        </p:txBody>
      </p:sp>
      <p:pic>
        <p:nvPicPr>
          <p:cNvPr id="10" name="Picture 8" descr="z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828" y="1226831"/>
            <a:ext cx="4571208" cy="447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j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682" y="1091365"/>
            <a:ext cx="5323976" cy="486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fg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613" y="833554"/>
            <a:ext cx="5492789" cy="53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448" y="815727"/>
            <a:ext cx="5789502" cy="5409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descr="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69" y="819486"/>
            <a:ext cx="7308474" cy="528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971" y="480761"/>
            <a:ext cx="7202669" cy="608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布局的概念</a:t>
            </a:r>
            <a:r>
              <a:rPr lang="en-US" altLang="zh-CN" dirty="0" smtClean="0"/>
              <a:t>-</a:t>
            </a:r>
            <a:r>
              <a:rPr lang="zh-CN" altLang="en-US" dirty="0" smtClean="0"/>
              <a:t>常见版式</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15" y="745365"/>
            <a:ext cx="3784208" cy="5550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049" y="745365"/>
            <a:ext cx="5669281" cy="555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423" y="745365"/>
            <a:ext cx="6112412" cy="556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30948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0"/>
            <a:ext cx="2708672" cy="68580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3997" y="1532003"/>
            <a:ext cx="1196609" cy="304698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nvGrpSpPr>
          <p:cNvPr id="2" name="组合 22"/>
          <p:cNvGrpSpPr/>
          <p:nvPr/>
        </p:nvGrpSpPr>
        <p:grpSpPr>
          <a:xfrm>
            <a:off x="1880272" y="2762260"/>
            <a:ext cx="349016" cy="469881"/>
            <a:chOff x="2099842" y="1975504"/>
            <a:chExt cx="823123" cy="831130"/>
          </a:xfrm>
          <a:solidFill>
            <a:schemeClr val="bg1"/>
          </a:solidFill>
        </p:grpSpPr>
        <p:sp>
          <p:nvSpPr>
            <p:cNvPr id="24" name="等腰三角形 23"/>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等腰三角形 36"/>
          <p:cNvSpPr/>
          <p:nvPr/>
        </p:nvSpPr>
        <p:spPr>
          <a:xfrm rot="5400000" flipH="1">
            <a:off x="3230237" y="1177707"/>
            <a:ext cx="519388" cy="339089"/>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18"/>
          <p:cNvSpPr txBox="1"/>
          <p:nvPr/>
        </p:nvSpPr>
        <p:spPr>
          <a:xfrm>
            <a:off x="3917150" y="1085640"/>
            <a:ext cx="4440466"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布局的基本概念、版式</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39" name="文本框 19"/>
          <p:cNvSpPr txBox="1"/>
          <p:nvPr/>
        </p:nvSpPr>
        <p:spPr>
          <a:xfrm>
            <a:off x="3889014" y="2163986"/>
            <a:ext cx="3018039" cy="52322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布局思想</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5400000" flipH="1">
            <a:off x="3202101" y="2256053"/>
            <a:ext cx="519388" cy="339089"/>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20"/>
          <p:cNvSpPr txBox="1"/>
          <p:nvPr/>
        </p:nvSpPr>
        <p:spPr>
          <a:xfrm>
            <a:off x="3889015" y="3298603"/>
            <a:ext cx="301803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如何布局</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2" name="等腰三角形 41"/>
          <p:cNvSpPr/>
          <p:nvPr/>
        </p:nvSpPr>
        <p:spPr>
          <a:xfrm rot="5400000" flipH="1">
            <a:off x="3202102" y="3390670"/>
            <a:ext cx="519388" cy="339089"/>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1"/>
          <p:cNvSpPr txBox="1"/>
          <p:nvPr/>
        </p:nvSpPr>
        <p:spPr>
          <a:xfrm>
            <a:off x="3903082" y="4419145"/>
            <a:ext cx="4495329" cy="52322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相对定位、绝对定位</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44" name="等腰三角形 43"/>
          <p:cNvSpPr/>
          <p:nvPr/>
        </p:nvSpPr>
        <p:spPr>
          <a:xfrm rot="5400000" flipH="1">
            <a:off x="3216170" y="4511212"/>
            <a:ext cx="519388" cy="339089"/>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67878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布局思想</a:t>
            </a:r>
            <a:endParaRPr lang="zh-CN" altLang="en-US" dirty="0"/>
          </a:p>
        </p:txBody>
      </p:sp>
      <p:pic>
        <p:nvPicPr>
          <p:cNvPr id="5" name="Picture 2"/>
          <p:cNvPicPr>
            <a:picLocks noChangeAspect="1" noChangeArrowheads="1"/>
          </p:cNvPicPr>
          <p:nvPr/>
        </p:nvPicPr>
        <p:blipFill>
          <a:blip r:embed="rId3" cstate="print"/>
          <a:srcRect/>
          <a:stretch>
            <a:fillRect/>
          </a:stretch>
        </p:blipFill>
        <p:spPr bwMode="auto">
          <a:xfrm>
            <a:off x="719131" y="2348880"/>
            <a:ext cx="3495679" cy="3151113"/>
          </a:xfrm>
          <a:prstGeom prst="ellipse">
            <a:avLst/>
          </a:prstGeom>
          <a:ln>
            <a:noFill/>
          </a:ln>
          <a:effectLst>
            <a:softEdge rad="112500"/>
          </a:effectLst>
        </p:spPr>
      </p:pic>
      <p:sp>
        <p:nvSpPr>
          <p:cNvPr id="6" name="TextBox 4"/>
          <p:cNvSpPr txBox="1">
            <a:spLocks noChangeArrowheads="1"/>
          </p:cNvSpPr>
          <p:nvPr/>
        </p:nvSpPr>
        <p:spPr bwMode="auto">
          <a:xfrm>
            <a:off x="3214688" y="1484313"/>
            <a:ext cx="24415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A50021"/>
                </a:solidFill>
                <a:latin typeface="Arial" charset="0"/>
                <a:ea typeface="宋体" pitchFamily="2" charset="-122"/>
              </a:defRPr>
            </a:lvl1pPr>
            <a:lvl2pPr marL="742950" indent="-285750" eaLnBrk="0" hangingPunct="0">
              <a:defRPr sz="2000">
                <a:solidFill>
                  <a:srgbClr val="A50021"/>
                </a:solidFill>
                <a:latin typeface="Arial" charset="0"/>
                <a:ea typeface="宋体" pitchFamily="2" charset="-122"/>
              </a:defRPr>
            </a:lvl2pPr>
            <a:lvl3pPr marL="1143000" indent="-228600" eaLnBrk="0" hangingPunct="0">
              <a:defRPr sz="2000">
                <a:solidFill>
                  <a:srgbClr val="A50021"/>
                </a:solidFill>
                <a:latin typeface="Arial" charset="0"/>
                <a:ea typeface="宋体" pitchFamily="2" charset="-122"/>
              </a:defRPr>
            </a:lvl3pPr>
            <a:lvl4pPr marL="1600200" indent="-228600" eaLnBrk="0" hangingPunct="0">
              <a:defRPr sz="2000">
                <a:solidFill>
                  <a:srgbClr val="A50021"/>
                </a:solidFill>
                <a:latin typeface="Arial" charset="0"/>
                <a:ea typeface="宋体" pitchFamily="2" charset="-122"/>
              </a:defRPr>
            </a:lvl4pPr>
            <a:lvl5pPr marL="2057400" indent="-228600" eaLnBrk="0" hangingPunct="0">
              <a:defRPr sz="2000">
                <a:solidFill>
                  <a:srgbClr val="A50021"/>
                </a:solidFill>
                <a:latin typeface="Arial" charset="0"/>
                <a:ea typeface="宋体" pitchFamily="2" charset="-122"/>
              </a:defRPr>
            </a:lvl5pPr>
            <a:lvl6pPr marL="2514600" indent="-228600" eaLnBrk="0" fontAlgn="base" hangingPunct="0">
              <a:spcBef>
                <a:spcPct val="0"/>
              </a:spcBef>
              <a:spcAft>
                <a:spcPct val="0"/>
              </a:spcAft>
              <a:defRPr sz="2000">
                <a:solidFill>
                  <a:srgbClr val="A50021"/>
                </a:solidFill>
                <a:latin typeface="Arial" charset="0"/>
                <a:ea typeface="宋体" pitchFamily="2" charset="-122"/>
              </a:defRPr>
            </a:lvl6pPr>
            <a:lvl7pPr marL="2971800" indent="-228600" eaLnBrk="0" fontAlgn="base" hangingPunct="0">
              <a:spcBef>
                <a:spcPct val="0"/>
              </a:spcBef>
              <a:spcAft>
                <a:spcPct val="0"/>
              </a:spcAft>
              <a:defRPr sz="2000">
                <a:solidFill>
                  <a:srgbClr val="A50021"/>
                </a:solidFill>
                <a:latin typeface="Arial" charset="0"/>
                <a:ea typeface="宋体" pitchFamily="2" charset="-122"/>
              </a:defRPr>
            </a:lvl7pPr>
            <a:lvl8pPr marL="3429000" indent="-228600" eaLnBrk="0" fontAlgn="base" hangingPunct="0">
              <a:spcBef>
                <a:spcPct val="0"/>
              </a:spcBef>
              <a:spcAft>
                <a:spcPct val="0"/>
              </a:spcAft>
              <a:defRPr sz="2000">
                <a:solidFill>
                  <a:srgbClr val="A50021"/>
                </a:solidFill>
                <a:latin typeface="Arial" charset="0"/>
                <a:ea typeface="宋体" pitchFamily="2" charset="-122"/>
              </a:defRPr>
            </a:lvl8pPr>
            <a:lvl9pPr marL="3886200" indent="-228600" eaLnBrk="0" fontAlgn="base" hangingPunct="0">
              <a:spcBef>
                <a:spcPct val="0"/>
              </a:spcBef>
              <a:spcAft>
                <a:spcPct val="0"/>
              </a:spcAft>
              <a:defRPr sz="2000">
                <a:solidFill>
                  <a:srgbClr val="A50021"/>
                </a:solidFill>
                <a:latin typeface="Arial" charset="0"/>
                <a:ea typeface="宋体" pitchFamily="2" charset="-122"/>
              </a:defRPr>
            </a:lvl9pPr>
          </a:lstStyle>
          <a:p>
            <a:pPr eaLnBrk="1" hangingPunct="1"/>
            <a:r>
              <a:rPr lang="zh-CN" altLang="en-US" sz="4400" b="1">
                <a:solidFill>
                  <a:schemeClr val="tx1"/>
                </a:solidFill>
                <a:latin typeface="微软雅黑" pitchFamily="34" charset="-122"/>
                <a:ea typeface="微软雅黑" pitchFamily="34" charset="-122"/>
              </a:rPr>
              <a:t>网页布局</a:t>
            </a:r>
            <a:endParaRPr lang="en-US" altLang="zh-CN" sz="4400" b="1">
              <a:solidFill>
                <a:schemeClr val="tx1"/>
              </a:solidFill>
              <a:latin typeface="微软雅黑" pitchFamily="34" charset="-122"/>
              <a:ea typeface="微软雅黑" pitchFamily="34" charset="-122"/>
            </a:endParaRPr>
          </a:p>
        </p:txBody>
      </p:sp>
      <p:sp>
        <p:nvSpPr>
          <p:cNvPr id="7" name="TextBox 4"/>
          <p:cNvSpPr txBox="1">
            <a:spLocks noChangeArrowheads="1"/>
          </p:cNvSpPr>
          <p:nvPr/>
        </p:nvSpPr>
        <p:spPr bwMode="auto">
          <a:xfrm>
            <a:off x="4500563" y="2349500"/>
            <a:ext cx="4071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A50021"/>
                </a:solidFill>
                <a:latin typeface="Arial" charset="0"/>
                <a:ea typeface="宋体" pitchFamily="2" charset="-122"/>
              </a:defRPr>
            </a:lvl1pPr>
            <a:lvl2pPr marL="742950" indent="-285750" eaLnBrk="0" hangingPunct="0">
              <a:defRPr sz="2000">
                <a:solidFill>
                  <a:srgbClr val="A50021"/>
                </a:solidFill>
                <a:latin typeface="Arial" charset="0"/>
                <a:ea typeface="宋体" pitchFamily="2" charset="-122"/>
              </a:defRPr>
            </a:lvl2pPr>
            <a:lvl3pPr marL="1143000" indent="-228600" eaLnBrk="0" hangingPunct="0">
              <a:defRPr sz="2000">
                <a:solidFill>
                  <a:srgbClr val="A50021"/>
                </a:solidFill>
                <a:latin typeface="Arial" charset="0"/>
                <a:ea typeface="宋体" pitchFamily="2" charset="-122"/>
              </a:defRPr>
            </a:lvl3pPr>
            <a:lvl4pPr marL="1600200" indent="-228600" eaLnBrk="0" hangingPunct="0">
              <a:defRPr sz="2000">
                <a:solidFill>
                  <a:srgbClr val="A50021"/>
                </a:solidFill>
                <a:latin typeface="Arial" charset="0"/>
                <a:ea typeface="宋体" pitchFamily="2" charset="-122"/>
              </a:defRPr>
            </a:lvl4pPr>
            <a:lvl5pPr marL="2057400" indent="-228600" eaLnBrk="0" hangingPunct="0">
              <a:defRPr sz="2000">
                <a:solidFill>
                  <a:srgbClr val="A50021"/>
                </a:solidFill>
                <a:latin typeface="Arial" charset="0"/>
                <a:ea typeface="宋体" pitchFamily="2" charset="-122"/>
              </a:defRPr>
            </a:lvl5pPr>
            <a:lvl6pPr marL="2514600" indent="-228600" eaLnBrk="0" fontAlgn="base" hangingPunct="0">
              <a:spcBef>
                <a:spcPct val="0"/>
              </a:spcBef>
              <a:spcAft>
                <a:spcPct val="0"/>
              </a:spcAft>
              <a:defRPr sz="2000">
                <a:solidFill>
                  <a:srgbClr val="A50021"/>
                </a:solidFill>
                <a:latin typeface="Arial" charset="0"/>
                <a:ea typeface="宋体" pitchFamily="2" charset="-122"/>
              </a:defRPr>
            </a:lvl6pPr>
            <a:lvl7pPr marL="2971800" indent="-228600" eaLnBrk="0" fontAlgn="base" hangingPunct="0">
              <a:spcBef>
                <a:spcPct val="0"/>
              </a:spcBef>
              <a:spcAft>
                <a:spcPct val="0"/>
              </a:spcAft>
              <a:defRPr sz="2000">
                <a:solidFill>
                  <a:srgbClr val="A50021"/>
                </a:solidFill>
                <a:latin typeface="Arial" charset="0"/>
                <a:ea typeface="宋体" pitchFamily="2" charset="-122"/>
              </a:defRPr>
            </a:lvl7pPr>
            <a:lvl8pPr marL="3429000" indent="-228600" eaLnBrk="0" fontAlgn="base" hangingPunct="0">
              <a:spcBef>
                <a:spcPct val="0"/>
              </a:spcBef>
              <a:spcAft>
                <a:spcPct val="0"/>
              </a:spcAft>
              <a:defRPr sz="2000">
                <a:solidFill>
                  <a:srgbClr val="A50021"/>
                </a:solidFill>
                <a:latin typeface="Arial" charset="0"/>
                <a:ea typeface="宋体" pitchFamily="2" charset="-122"/>
              </a:defRPr>
            </a:lvl8pPr>
            <a:lvl9pPr marL="3886200" indent="-228600" eaLnBrk="0" fontAlgn="base" hangingPunct="0">
              <a:spcBef>
                <a:spcPct val="0"/>
              </a:spcBef>
              <a:spcAft>
                <a:spcPct val="0"/>
              </a:spcAft>
              <a:defRPr sz="2000">
                <a:solidFill>
                  <a:srgbClr val="A50021"/>
                </a:solidFill>
                <a:latin typeface="Arial" charset="0"/>
                <a:ea typeface="宋体" pitchFamily="2" charset="-122"/>
              </a:defRPr>
            </a:lvl9pPr>
          </a:lstStyle>
          <a:p>
            <a:pPr eaLnBrk="1" hangingPunct="1">
              <a:lnSpc>
                <a:spcPct val="150000"/>
              </a:lnSpc>
            </a:pPr>
            <a:r>
              <a:rPr lang="zh-CN" altLang="en-US" sz="2400">
                <a:solidFill>
                  <a:schemeClr val="tx1"/>
                </a:solidFill>
                <a:latin typeface="微软雅黑" pitchFamily="34" charset="-122"/>
                <a:ea typeface="微软雅黑" pitchFamily="34" charset="-122"/>
              </a:rPr>
              <a:t>       网页布局</a:t>
            </a:r>
            <a:r>
              <a:rPr lang="zh-CN" altLang="en-US" sz="2400">
                <a:latin typeface="微软雅黑" pitchFamily="34" charset="-122"/>
                <a:ea typeface="微软雅黑" pitchFamily="34" charset="-122"/>
              </a:rPr>
              <a:t>是指网页内容在页面上所处位置的设计。</a:t>
            </a:r>
            <a:endParaRPr lang="en-US" altLang="zh-CN" sz="2400">
              <a:solidFill>
                <a:schemeClr val="tx2"/>
              </a:solidFill>
              <a:latin typeface="微软雅黑" pitchFamily="34" charset="-122"/>
              <a:ea typeface="微软雅黑" pitchFamily="34" charset="-122"/>
            </a:endParaRPr>
          </a:p>
        </p:txBody>
      </p:sp>
      <p:sp>
        <p:nvSpPr>
          <p:cNvPr id="8" name="TextBox 4"/>
          <p:cNvSpPr txBox="1">
            <a:spLocks noChangeArrowheads="1"/>
          </p:cNvSpPr>
          <p:nvPr/>
        </p:nvSpPr>
        <p:spPr bwMode="auto">
          <a:xfrm>
            <a:off x="4572000" y="3995738"/>
            <a:ext cx="2338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A50021"/>
                </a:solidFill>
                <a:latin typeface="Arial" charset="0"/>
                <a:ea typeface="宋体" pitchFamily="2" charset="-122"/>
              </a:defRPr>
            </a:lvl1pPr>
            <a:lvl2pPr marL="742950" indent="-285750" eaLnBrk="0" hangingPunct="0">
              <a:defRPr sz="2000">
                <a:solidFill>
                  <a:srgbClr val="A50021"/>
                </a:solidFill>
                <a:latin typeface="Arial" charset="0"/>
                <a:ea typeface="宋体" pitchFamily="2" charset="-122"/>
              </a:defRPr>
            </a:lvl2pPr>
            <a:lvl3pPr marL="1143000" indent="-228600" eaLnBrk="0" hangingPunct="0">
              <a:defRPr sz="2000">
                <a:solidFill>
                  <a:srgbClr val="A50021"/>
                </a:solidFill>
                <a:latin typeface="Arial" charset="0"/>
                <a:ea typeface="宋体" pitchFamily="2" charset="-122"/>
              </a:defRPr>
            </a:lvl3pPr>
            <a:lvl4pPr marL="1600200" indent="-228600" eaLnBrk="0" hangingPunct="0">
              <a:defRPr sz="2000">
                <a:solidFill>
                  <a:srgbClr val="A50021"/>
                </a:solidFill>
                <a:latin typeface="Arial" charset="0"/>
                <a:ea typeface="宋体" pitchFamily="2" charset="-122"/>
              </a:defRPr>
            </a:lvl4pPr>
            <a:lvl5pPr marL="2057400" indent="-228600" eaLnBrk="0" hangingPunct="0">
              <a:defRPr sz="2000">
                <a:solidFill>
                  <a:srgbClr val="A50021"/>
                </a:solidFill>
                <a:latin typeface="Arial" charset="0"/>
                <a:ea typeface="宋体" pitchFamily="2" charset="-122"/>
              </a:defRPr>
            </a:lvl5pPr>
            <a:lvl6pPr marL="2514600" indent="-228600" eaLnBrk="0" fontAlgn="base" hangingPunct="0">
              <a:spcBef>
                <a:spcPct val="0"/>
              </a:spcBef>
              <a:spcAft>
                <a:spcPct val="0"/>
              </a:spcAft>
              <a:defRPr sz="2000">
                <a:solidFill>
                  <a:srgbClr val="A50021"/>
                </a:solidFill>
                <a:latin typeface="Arial" charset="0"/>
                <a:ea typeface="宋体" pitchFamily="2" charset="-122"/>
              </a:defRPr>
            </a:lvl6pPr>
            <a:lvl7pPr marL="2971800" indent="-228600" eaLnBrk="0" fontAlgn="base" hangingPunct="0">
              <a:spcBef>
                <a:spcPct val="0"/>
              </a:spcBef>
              <a:spcAft>
                <a:spcPct val="0"/>
              </a:spcAft>
              <a:defRPr sz="2000">
                <a:solidFill>
                  <a:srgbClr val="A50021"/>
                </a:solidFill>
                <a:latin typeface="Arial" charset="0"/>
                <a:ea typeface="宋体" pitchFamily="2" charset="-122"/>
              </a:defRPr>
            </a:lvl7pPr>
            <a:lvl8pPr marL="3429000" indent="-228600" eaLnBrk="0" fontAlgn="base" hangingPunct="0">
              <a:spcBef>
                <a:spcPct val="0"/>
              </a:spcBef>
              <a:spcAft>
                <a:spcPct val="0"/>
              </a:spcAft>
              <a:defRPr sz="2000">
                <a:solidFill>
                  <a:srgbClr val="A50021"/>
                </a:solidFill>
                <a:latin typeface="Arial" charset="0"/>
                <a:ea typeface="宋体" pitchFamily="2" charset="-122"/>
              </a:defRPr>
            </a:lvl8pPr>
            <a:lvl9pPr marL="3886200" indent="-228600" eaLnBrk="0" fontAlgn="base" hangingPunct="0">
              <a:spcBef>
                <a:spcPct val="0"/>
              </a:spcBef>
              <a:spcAft>
                <a:spcPct val="0"/>
              </a:spcAft>
              <a:defRPr sz="2000">
                <a:solidFill>
                  <a:srgbClr val="A50021"/>
                </a:solidFill>
                <a:latin typeface="Arial" charset="0"/>
                <a:ea typeface="宋体" pitchFamily="2" charset="-122"/>
              </a:defRPr>
            </a:lvl9pPr>
          </a:lstStyle>
          <a:p>
            <a:pPr eaLnBrk="1" hangingPunct="1"/>
            <a:r>
              <a:rPr lang="zh-CN" altLang="en-US" sz="2400">
                <a:solidFill>
                  <a:schemeClr val="tx1"/>
                </a:solidFill>
                <a:latin typeface="微软雅黑" pitchFamily="34" charset="-122"/>
                <a:ea typeface="微软雅黑" pitchFamily="34" charset="-122"/>
              </a:rPr>
              <a:t>网页布局宗旨：</a:t>
            </a:r>
            <a:endParaRPr lang="en-US" altLang="zh-CN" sz="2400">
              <a:solidFill>
                <a:schemeClr val="tx1"/>
              </a:solidFill>
              <a:latin typeface="微软雅黑" pitchFamily="34" charset="-122"/>
              <a:ea typeface="微软雅黑" pitchFamily="34" charset="-122"/>
            </a:endParaRPr>
          </a:p>
        </p:txBody>
      </p:sp>
      <p:sp>
        <p:nvSpPr>
          <p:cNvPr id="9" name="TextBox 4"/>
          <p:cNvSpPr txBox="1">
            <a:spLocks noChangeArrowheads="1"/>
          </p:cNvSpPr>
          <p:nvPr/>
        </p:nvSpPr>
        <p:spPr bwMode="auto">
          <a:xfrm>
            <a:off x="5292725" y="4500563"/>
            <a:ext cx="26463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A50021"/>
                </a:solidFill>
                <a:latin typeface="Arial" charset="0"/>
                <a:ea typeface="宋体" pitchFamily="2" charset="-122"/>
              </a:defRPr>
            </a:lvl1pPr>
            <a:lvl2pPr marL="742950" indent="-285750" eaLnBrk="0" hangingPunct="0">
              <a:defRPr sz="2000">
                <a:solidFill>
                  <a:srgbClr val="A50021"/>
                </a:solidFill>
                <a:latin typeface="Arial" charset="0"/>
                <a:ea typeface="宋体" pitchFamily="2" charset="-122"/>
              </a:defRPr>
            </a:lvl2pPr>
            <a:lvl3pPr marL="1143000" indent="-228600" eaLnBrk="0" hangingPunct="0">
              <a:defRPr sz="2000">
                <a:solidFill>
                  <a:srgbClr val="A50021"/>
                </a:solidFill>
                <a:latin typeface="Arial" charset="0"/>
                <a:ea typeface="宋体" pitchFamily="2" charset="-122"/>
              </a:defRPr>
            </a:lvl3pPr>
            <a:lvl4pPr marL="1600200" indent="-228600" eaLnBrk="0" hangingPunct="0">
              <a:defRPr sz="2000">
                <a:solidFill>
                  <a:srgbClr val="A50021"/>
                </a:solidFill>
                <a:latin typeface="Arial" charset="0"/>
                <a:ea typeface="宋体" pitchFamily="2" charset="-122"/>
              </a:defRPr>
            </a:lvl4pPr>
            <a:lvl5pPr marL="2057400" indent="-228600" eaLnBrk="0" hangingPunct="0">
              <a:defRPr sz="2000">
                <a:solidFill>
                  <a:srgbClr val="A50021"/>
                </a:solidFill>
                <a:latin typeface="Arial" charset="0"/>
                <a:ea typeface="宋体" pitchFamily="2" charset="-122"/>
              </a:defRPr>
            </a:lvl5pPr>
            <a:lvl6pPr marL="2514600" indent="-228600" eaLnBrk="0" fontAlgn="base" hangingPunct="0">
              <a:spcBef>
                <a:spcPct val="0"/>
              </a:spcBef>
              <a:spcAft>
                <a:spcPct val="0"/>
              </a:spcAft>
              <a:defRPr sz="2000">
                <a:solidFill>
                  <a:srgbClr val="A50021"/>
                </a:solidFill>
                <a:latin typeface="Arial" charset="0"/>
                <a:ea typeface="宋体" pitchFamily="2" charset="-122"/>
              </a:defRPr>
            </a:lvl6pPr>
            <a:lvl7pPr marL="2971800" indent="-228600" eaLnBrk="0" fontAlgn="base" hangingPunct="0">
              <a:spcBef>
                <a:spcPct val="0"/>
              </a:spcBef>
              <a:spcAft>
                <a:spcPct val="0"/>
              </a:spcAft>
              <a:defRPr sz="2000">
                <a:solidFill>
                  <a:srgbClr val="A50021"/>
                </a:solidFill>
                <a:latin typeface="Arial" charset="0"/>
                <a:ea typeface="宋体" pitchFamily="2" charset="-122"/>
              </a:defRPr>
            </a:lvl7pPr>
            <a:lvl8pPr marL="3429000" indent="-228600" eaLnBrk="0" fontAlgn="base" hangingPunct="0">
              <a:spcBef>
                <a:spcPct val="0"/>
              </a:spcBef>
              <a:spcAft>
                <a:spcPct val="0"/>
              </a:spcAft>
              <a:defRPr sz="2000">
                <a:solidFill>
                  <a:srgbClr val="A50021"/>
                </a:solidFill>
                <a:latin typeface="Arial" charset="0"/>
                <a:ea typeface="宋体" pitchFamily="2" charset="-122"/>
              </a:defRPr>
            </a:lvl8pPr>
            <a:lvl9pPr marL="3886200" indent="-228600" eaLnBrk="0" fontAlgn="base" hangingPunct="0">
              <a:spcBef>
                <a:spcPct val="0"/>
              </a:spcBef>
              <a:spcAft>
                <a:spcPct val="0"/>
              </a:spcAft>
              <a:defRPr sz="2000">
                <a:solidFill>
                  <a:srgbClr val="A50021"/>
                </a:solidFill>
                <a:latin typeface="Arial" charset="0"/>
                <a:ea typeface="宋体" pitchFamily="2" charset="-122"/>
              </a:defRPr>
            </a:lvl9pPr>
          </a:lstStyle>
          <a:p>
            <a:pPr eaLnBrk="1" hangingPunct="1"/>
            <a:r>
              <a:rPr lang="zh-CN" altLang="en-US" sz="3200" b="1">
                <a:solidFill>
                  <a:srgbClr val="0070C0"/>
                </a:solidFill>
                <a:latin typeface="微软雅黑" pitchFamily="34" charset="-122"/>
                <a:ea typeface="微软雅黑" pitchFamily="34" charset="-122"/>
              </a:rPr>
              <a:t>由整体到局部</a:t>
            </a:r>
            <a:endParaRPr lang="en-US" altLang="zh-CN" sz="3200" b="1">
              <a:solidFill>
                <a:srgbClr val="0070C0"/>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10707</TotalTime>
  <Words>938</Words>
  <Application>Microsoft Office PowerPoint</Application>
  <PresentationFormat>全屏显示(4:3)</PresentationFormat>
  <Paragraphs>204</Paragraphs>
  <Slides>34</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宋体</vt:lpstr>
      <vt:lpstr>微软雅黑</vt:lpstr>
      <vt:lpstr>Arial</vt:lpstr>
      <vt:lpstr>Calibri</vt:lpstr>
      <vt:lpstr>Calibri Light</vt:lpstr>
      <vt:lpstr>Tahoma</vt:lpstr>
      <vt:lpstr>Times New Roman</vt:lpstr>
      <vt:lpstr>Wingdings</vt:lpstr>
      <vt:lpstr>Office 主题</vt:lpstr>
      <vt:lpstr>PowerPoint 演示文稿</vt:lpstr>
      <vt:lpstr>PowerPoint 演示文稿</vt:lpstr>
      <vt:lpstr>PowerPoint 演示文稿</vt:lpstr>
      <vt:lpstr>认识布局</vt:lpstr>
      <vt:lpstr>布局的概念-页面尺寸</vt:lpstr>
      <vt:lpstr>布局的概念-常见版式</vt:lpstr>
      <vt:lpstr>布局的概念-常见版式</vt:lpstr>
      <vt:lpstr>PowerPoint 演示文稿</vt:lpstr>
      <vt:lpstr>布局思想</vt:lpstr>
      <vt:lpstr>布局思想</vt:lpstr>
      <vt:lpstr>布局思想</vt:lpstr>
      <vt:lpstr>布局思想</vt:lpstr>
      <vt:lpstr>PowerPoint 演示文稿</vt:lpstr>
      <vt:lpstr>布局的方法</vt:lpstr>
      <vt:lpstr>布局的方法</vt:lpstr>
      <vt:lpstr>布局的方法</vt:lpstr>
      <vt:lpstr>布局的方法</vt:lpstr>
      <vt:lpstr>布局的方法</vt:lpstr>
      <vt:lpstr>布局的方法</vt:lpstr>
      <vt:lpstr>布局的方法</vt:lpstr>
      <vt:lpstr>布局的方法</vt:lpstr>
      <vt:lpstr>布局的方法</vt:lpstr>
      <vt:lpstr>布局的方法</vt:lpstr>
      <vt:lpstr>布局的方法</vt:lpstr>
      <vt:lpstr>布局的方法</vt:lpstr>
      <vt:lpstr>PowerPoint 演示文稿</vt:lpstr>
      <vt:lpstr>相对定位、绝对定位</vt:lpstr>
      <vt:lpstr>相对定位、绝对定位</vt:lpstr>
      <vt:lpstr>相对定位、绝对定位</vt:lpstr>
      <vt:lpstr>相对定位、绝对定位</vt:lpstr>
      <vt:lpstr>相对定位、绝对定位</vt:lpstr>
      <vt:lpstr>相对定位、绝对定位</vt:lpstr>
      <vt:lpstr>本节小结</vt:lpstr>
      <vt:lpstr>PowerPoint 演示文稿</vt:lpstr>
    </vt:vector>
  </TitlesOfParts>
  <Company>China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上官蔚蓝</dc:creator>
  <cp:lastModifiedBy>Air</cp:lastModifiedBy>
  <cp:revision>283</cp:revision>
  <dcterms:created xsi:type="dcterms:W3CDTF">2014-10-16T08:35:01Z</dcterms:created>
  <dcterms:modified xsi:type="dcterms:W3CDTF">2016-05-25T09:48:37Z</dcterms:modified>
</cp:coreProperties>
</file>